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68" r:id="rId4"/>
    <p:sldId id="259" r:id="rId5"/>
    <p:sldId id="260" r:id="rId6"/>
    <p:sldId id="265" r:id="rId7"/>
    <p:sldId id="263" r:id="rId8"/>
    <p:sldId id="261" r:id="rId9"/>
    <p:sldId id="267" r:id="rId10"/>
    <p:sldId id="269" r:id="rId11"/>
    <p:sldId id="256" r:id="rId12"/>
    <p:sldId id="272" r:id="rId13"/>
    <p:sldId id="273" r:id="rId14"/>
    <p:sldId id="274" r:id="rId15"/>
    <p:sldId id="258" r:id="rId16"/>
    <p:sldId id="275" r:id="rId17"/>
    <p:sldId id="276" r:id="rId18"/>
    <p:sldId id="277" r:id="rId19"/>
    <p:sldId id="278" r:id="rId20"/>
    <p:sldId id="257" r:id="rId21"/>
    <p:sldId id="279" r:id="rId22"/>
    <p:sldId id="280" r:id="rId23"/>
    <p:sldId id="281" r:id="rId24"/>
    <p:sldId id="282" r:id="rId25"/>
    <p:sldId id="283" r:id="rId26"/>
    <p:sldId id="284" r:id="rId27"/>
    <p:sldId id="271" r:id="rId28"/>
    <p:sldId id="270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6ACDE-CFCC-4C8F-9C83-357DB59A7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E643F4-C2B8-444E-85E0-CA3816A7F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9AF6ED-97E4-42AD-9CD8-7FAB903D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D45E2-DAC5-497F-95C0-9D291B75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BEED2E-F422-4243-B451-9E3C01D4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29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8DA58-1F0D-4979-ADE9-E81D9B17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D0ACFA-6F81-48F4-9332-5962B8B66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6B037-CE97-4509-A871-68FEDD56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393358-7AFF-47F8-B6F6-17345C998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2208C9-D1F2-4AA4-9BA7-5EB7413F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1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A839C8-FDF7-464B-8A6D-1C2377A23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E19DA4-FC27-43DF-BF66-17436635B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22C45-67BD-48CE-B666-77D677A9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6F98D-D588-4D2C-BCC5-F570D920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073C92-52B4-4703-B4CB-22F302EE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0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98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47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4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83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44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77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3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D4612-A3D6-4FA8-B424-A6AE245A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EA5CC-CCBA-4F03-A341-786B4F4E6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5B74D2-FB2F-40D7-97CB-036679A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37F75-C65F-4002-9AD8-393FA37C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0A902-E697-459B-9B4A-47A4BEE4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033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9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7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5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059DF-C6D5-4D50-B4DB-61BA2F04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7ED08B-A8AF-453E-8F4F-D9A8D8206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F25563-5C64-489E-A0E2-84AE7CA8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A45DC-DC0A-455A-AED1-19ADCD4C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10C21-6EFD-442A-A02D-7D7A185E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6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6434A-A047-4EC6-B704-00DFA30E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345180-F4A3-46FA-A4B4-B0A491824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8C002-676D-4079-BEA5-8CFDA876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35A998-F6C2-4479-B06E-FE994630F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E39BA3-FC21-43BF-BE5D-FAB49F27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B0DD74-8BA9-46E1-8C77-849CBBAF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44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43CEC-AD68-47FA-AB35-FF124332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A5FC6-97C1-4E64-92B5-CDD9CD5F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18C7C1-4946-4C10-96D1-C6D522018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9A0765-7F13-4DCA-BA0B-6CA01D5C0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6D8117-2256-484D-BD17-6097B0B70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999C68-6391-4DF9-944E-CA0418CE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28A206-567B-4FC9-A716-FBDB540C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518533-5834-45D5-9677-9EF1EBD5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75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E2FA7-41B4-44E9-874D-20650B31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40C96C-2F2D-4D7C-AB4E-F28DD9FC5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E0E9E9-AA25-403D-85D6-06F3B8C6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FE49E5-6D68-4334-9233-F991DD26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3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59F90F-74BC-4AFE-9027-AE12877B7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6B89E-169F-4D52-8715-4C646C8EF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67E53A-9425-4A6B-8BC6-FF1563B4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B0CEA-5C78-42B3-8B90-EAE38646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EBF58-C9B3-466E-9129-9F097530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734414-BAD2-4AF1-9213-EA65A313C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BB7CE6-1E5F-4110-B72E-596FC604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AB036-2F4E-482B-8906-AAD7174E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71C3-40FF-4390-99DC-5A4B84F4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52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07E3A-A53C-4E1E-AF30-B40EE029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83468-2339-413D-89B6-2797C9ADA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3F7CF8-715D-465B-85BA-C4B8141D8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04014B-20AD-40E7-8C53-2768A3F3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E28A7F-CF1C-458D-A784-8A2006E2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12C352-176D-4E3F-99BE-A33A6026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42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54577-98DF-44E4-BD3F-9079B106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F25A64-87ED-45FD-838D-F7F2CF5E4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9BDD6-65DD-4126-9184-2BA62A6D3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E7A7-DE6A-462E-907F-AEF18EFCB558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97A78C-CCC9-478D-879D-0CDCD366B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4ECBA-1A93-437A-B000-F247C25E2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C5CE2-99E1-4A75-BCFE-345C1E705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5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sv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1.png"/><Relationship Id="rId7" Type="http://schemas.openxmlformats.org/officeDocument/2006/relationships/image" Target="../media/image56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svg"/><Relationship Id="rId12" Type="http://schemas.openxmlformats.org/officeDocument/2006/relationships/image" Target="../media/image99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97.png"/><Relationship Id="rId7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9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65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141.jpeg"/><Relationship Id="rId4" Type="http://schemas.openxmlformats.org/officeDocument/2006/relationships/image" Target="../media/image14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43.png"/><Relationship Id="rId7" Type="http://schemas.openxmlformats.org/officeDocument/2006/relationships/image" Target="../media/image146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145.png"/><Relationship Id="rId4" Type="http://schemas.openxmlformats.org/officeDocument/2006/relationships/image" Target="../media/image144.svg"/><Relationship Id="rId9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42531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CC846E-DD30-4B86-BBA6-5AF9F511D94A}"/>
              </a:ext>
            </a:extLst>
          </p:cNvPr>
          <p:cNvSpPr/>
          <p:nvPr/>
        </p:nvSpPr>
        <p:spPr>
          <a:xfrm>
            <a:off x="4602114" y="283943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rPr>
              <a:t>Детективные истории. Увлекательно и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rPr>
              <a:t> с пользой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05D382-B1DC-40B9-9E5E-11D7A2025450}"/>
              </a:ext>
            </a:extLst>
          </p:cNvPr>
          <p:cNvSpPr/>
          <p:nvPr/>
        </p:nvSpPr>
        <p:spPr>
          <a:xfrm>
            <a:off x="5313100" y="4726930"/>
            <a:ext cx="4952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(цикл обзоров «Понедельник начинается с книг)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EA928D-5706-461C-B0AD-632B43524F76}"/>
              </a:ext>
            </a:extLst>
          </p:cNvPr>
          <p:cNvSpPr/>
          <p:nvPr/>
        </p:nvSpPr>
        <p:spPr>
          <a:xfrm>
            <a:off x="6282432" y="5845582"/>
            <a:ext cx="2735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Красноярск. 2026. 29 июня.</a:t>
            </a:r>
          </a:p>
        </p:txBody>
      </p:sp>
    </p:spTree>
    <p:extLst>
      <p:ext uri="{BB962C8B-B14F-4D97-AF65-F5344CB8AC3E}">
        <p14:creationId xmlns:p14="http://schemas.microsoft.com/office/powerpoint/2010/main" val="2376961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7792">
            <a:off x="3173898" y="3759108"/>
            <a:ext cx="6060227" cy="6929573"/>
          </a:xfrm>
          <a:custGeom>
            <a:avLst/>
            <a:gdLst/>
            <a:ahLst/>
            <a:cxnLst/>
            <a:rect l="l" t="t" r="r" b="b"/>
            <a:pathLst>
              <a:path w="9090340" h="10394359">
                <a:moveTo>
                  <a:pt x="0" y="0"/>
                </a:moveTo>
                <a:lnTo>
                  <a:pt x="9090340" y="0"/>
                </a:lnTo>
                <a:lnTo>
                  <a:pt x="9090340" y="10394360"/>
                </a:lnTo>
                <a:lnTo>
                  <a:pt x="0" y="1039436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07177">
            <a:off x="4563341" y="-439395"/>
            <a:ext cx="3581459" cy="6935925"/>
          </a:xfrm>
          <a:custGeom>
            <a:avLst/>
            <a:gdLst/>
            <a:ahLst/>
            <a:cxnLst/>
            <a:rect l="l" t="t" r="r" b="b"/>
            <a:pathLst>
              <a:path w="5372189" h="10403888">
                <a:moveTo>
                  <a:pt x="0" y="0"/>
                </a:moveTo>
                <a:lnTo>
                  <a:pt x="5372190" y="0"/>
                </a:lnTo>
                <a:lnTo>
                  <a:pt x="5372190" y="10403888"/>
                </a:lnTo>
                <a:lnTo>
                  <a:pt x="0" y="104038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71228">
            <a:off x="-4721812" y="-541844"/>
            <a:ext cx="7941690" cy="7941690"/>
          </a:xfrm>
          <a:custGeom>
            <a:avLst/>
            <a:gdLst/>
            <a:ahLst/>
            <a:cxnLst/>
            <a:rect l="l" t="t" r="r" b="b"/>
            <a:pathLst>
              <a:path w="11912535" h="11912535">
                <a:moveTo>
                  <a:pt x="0" y="0"/>
                </a:moveTo>
                <a:lnTo>
                  <a:pt x="11912535" y="0"/>
                </a:lnTo>
                <a:lnTo>
                  <a:pt x="11912535" y="11912534"/>
                </a:lnTo>
                <a:lnTo>
                  <a:pt x="0" y="119125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99436" y="1430834"/>
            <a:ext cx="7993129" cy="4316289"/>
          </a:xfrm>
          <a:custGeom>
            <a:avLst/>
            <a:gdLst/>
            <a:ahLst/>
            <a:cxnLst/>
            <a:rect l="l" t="t" r="r" b="b"/>
            <a:pathLst>
              <a:path w="11989693" h="6474434">
                <a:moveTo>
                  <a:pt x="0" y="0"/>
                </a:moveTo>
                <a:lnTo>
                  <a:pt x="11989692" y="0"/>
                </a:lnTo>
                <a:lnTo>
                  <a:pt x="11989692" y="6474434"/>
                </a:lnTo>
                <a:lnTo>
                  <a:pt x="0" y="64744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49495" y="1430834"/>
            <a:ext cx="4324151" cy="4316289"/>
          </a:xfrm>
          <a:custGeom>
            <a:avLst/>
            <a:gdLst/>
            <a:ahLst/>
            <a:cxnLst/>
            <a:rect l="l" t="t" r="r" b="b"/>
            <a:pathLst>
              <a:path w="6486227" h="6474434">
                <a:moveTo>
                  <a:pt x="0" y="0"/>
                </a:moveTo>
                <a:lnTo>
                  <a:pt x="6486227" y="0"/>
                </a:lnTo>
                <a:lnTo>
                  <a:pt x="6486227" y="6474434"/>
                </a:lnTo>
                <a:lnTo>
                  <a:pt x="0" y="647443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alphaModFix amt="6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73646" y="1430834"/>
            <a:ext cx="3415827" cy="4316289"/>
          </a:xfrm>
          <a:custGeom>
            <a:avLst/>
            <a:gdLst/>
            <a:ahLst/>
            <a:cxnLst/>
            <a:rect l="l" t="t" r="r" b="b"/>
            <a:pathLst>
              <a:path w="5123740" h="6474434">
                <a:moveTo>
                  <a:pt x="0" y="0"/>
                </a:moveTo>
                <a:lnTo>
                  <a:pt x="5123740" y="0"/>
                </a:lnTo>
                <a:lnTo>
                  <a:pt x="5123740" y="6474434"/>
                </a:lnTo>
                <a:lnTo>
                  <a:pt x="0" y="6474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alphaModFix amt="65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6591"/>
            </a:stretch>
          </a:blipFill>
        </p:spPr>
      </p:sp>
      <p:sp>
        <p:nvSpPr>
          <p:cNvPr id="8" name="Freeform 8"/>
          <p:cNvSpPr/>
          <p:nvPr/>
        </p:nvSpPr>
        <p:spPr>
          <a:xfrm rot="-888980">
            <a:off x="9869637" y="4500509"/>
            <a:ext cx="4239015" cy="5959951"/>
          </a:xfrm>
          <a:custGeom>
            <a:avLst/>
            <a:gdLst/>
            <a:ahLst/>
            <a:cxnLst/>
            <a:rect l="l" t="t" r="r" b="b"/>
            <a:pathLst>
              <a:path w="6358523" h="8939927">
                <a:moveTo>
                  <a:pt x="0" y="0"/>
                </a:moveTo>
                <a:lnTo>
                  <a:pt x="6358524" y="0"/>
                </a:lnTo>
                <a:lnTo>
                  <a:pt x="6358524" y="8939927"/>
                </a:lnTo>
                <a:lnTo>
                  <a:pt x="0" y="893992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768878">
            <a:off x="7482236" y="716832"/>
            <a:ext cx="2973107" cy="1428005"/>
          </a:xfrm>
          <a:custGeom>
            <a:avLst/>
            <a:gdLst/>
            <a:ahLst/>
            <a:cxnLst/>
            <a:rect l="l" t="t" r="r" b="b"/>
            <a:pathLst>
              <a:path w="4459660" h="2142008">
                <a:moveTo>
                  <a:pt x="0" y="0"/>
                </a:moveTo>
                <a:lnTo>
                  <a:pt x="4459660" y="0"/>
                </a:lnTo>
                <a:lnTo>
                  <a:pt x="4459660" y="2142008"/>
                </a:lnTo>
                <a:lnTo>
                  <a:pt x="0" y="214200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781384">
            <a:off x="11026558" y="-11539"/>
            <a:ext cx="3142923" cy="4798357"/>
          </a:xfrm>
          <a:custGeom>
            <a:avLst/>
            <a:gdLst/>
            <a:ahLst/>
            <a:cxnLst/>
            <a:rect l="l" t="t" r="r" b="b"/>
            <a:pathLst>
              <a:path w="4714385" h="7197535">
                <a:moveTo>
                  <a:pt x="0" y="0"/>
                </a:moveTo>
                <a:lnTo>
                  <a:pt x="4714385" y="0"/>
                </a:lnTo>
                <a:lnTo>
                  <a:pt x="4714385" y="7197534"/>
                </a:lnTo>
                <a:lnTo>
                  <a:pt x="0" y="719753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87436">
            <a:off x="-44735" y="5058590"/>
            <a:ext cx="2795087" cy="2692565"/>
          </a:xfrm>
          <a:custGeom>
            <a:avLst/>
            <a:gdLst/>
            <a:ahLst/>
            <a:cxnLst/>
            <a:rect l="l" t="t" r="r" b="b"/>
            <a:pathLst>
              <a:path w="4192630" h="4038847">
                <a:moveTo>
                  <a:pt x="0" y="0"/>
                </a:moveTo>
                <a:lnTo>
                  <a:pt x="4192630" y="0"/>
                </a:lnTo>
                <a:lnTo>
                  <a:pt x="4192630" y="4038846"/>
                </a:lnTo>
                <a:lnTo>
                  <a:pt x="0" y="4038846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571725" y="2619370"/>
            <a:ext cx="700092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ru-RU" sz="4800" dirty="0">
                <a:solidFill>
                  <a:srgbClr val="E4D7B6"/>
                </a:solidFill>
                <a:latin typeface="B52" pitchFamily="81" charset="0"/>
                <a:cs typeface="Arabic Typesetting" pitchFamily="66" charset="-78"/>
              </a:rPr>
              <a:t>Детективные истории. Увлекательно </a:t>
            </a:r>
          </a:p>
          <a:p>
            <a:pPr algn="ctr" defTabSz="609630"/>
            <a:r>
              <a:rPr lang="ru-RU" sz="4800" dirty="0">
                <a:solidFill>
                  <a:srgbClr val="E4D7B6"/>
                </a:solidFill>
                <a:latin typeface="B52" pitchFamily="81" charset="0"/>
                <a:cs typeface="Arabic Typesetting" pitchFamily="66" charset="-78"/>
              </a:rPr>
              <a:t>и интересно. 12+</a:t>
            </a:r>
            <a:endParaRPr lang="en-US" sz="4800" dirty="0">
              <a:solidFill>
                <a:srgbClr val="E4D7B6"/>
              </a:solidFill>
              <a:latin typeface="B52" pitchFamily="81" charset="0"/>
              <a:cs typeface="Arabic Typesetting" pitchFamily="66" charset="-78"/>
            </a:endParaRPr>
          </a:p>
        </p:txBody>
      </p:sp>
      <p:sp>
        <p:nvSpPr>
          <p:cNvPr id="13" name="Freeform 13"/>
          <p:cNvSpPr/>
          <p:nvPr/>
        </p:nvSpPr>
        <p:spPr>
          <a:xfrm rot="-1805626">
            <a:off x="2264089" y="2406984"/>
            <a:ext cx="400228" cy="400228"/>
          </a:xfrm>
          <a:custGeom>
            <a:avLst/>
            <a:gdLst/>
            <a:ahLst/>
            <a:cxnLst/>
            <a:rect l="l" t="t" r="r" b="b"/>
            <a:pathLst>
              <a:path w="600342" h="600342">
                <a:moveTo>
                  <a:pt x="0" y="0"/>
                </a:moveTo>
                <a:lnTo>
                  <a:pt x="600343" y="0"/>
                </a:lnTo>
                <a:lnTo>
                  <a:pt x="600343" y="600342"/>
                </a:lnTo>
                <a:lnTo>
                  <a:pt x="0" y="600342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06642">
            <a:off x="9455536" y="2549881"/>
            <a:ext cx="400228" cy="400228"/>
          </a:xfrm>
          <a:custGeom>
            <a:avLst/>
            <a:gdLst/>
            <a:ahLst/>
            <a:cxnLst/>
            <a:rect l="l" t="t" r="r" b="b"/>
            <a:pathLst>
              <a:path w="600342" h="600342">
                <a:moveTo>
                  <a:pt x="0" y="0"/>
                </a:moveTo>
                <a:lnTo>
                  <a:pt x="600342" y="0"/>
                </a:lnTo>
                <a:lnTo>
                  <a:pt x="600342" y="600342"/>
                </a:lnTo>
                <a:lnTo>
                  <a:pt x="0" y="600342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390032">
            <a:off x="10363199" y="-3383137"/>
            <a:ext cx="3657600" cy="5486400"/>
          </a:xfrm>
          <a:custGeom>
            <a:avLst/>
            <a:gdLst/>
            <a:ahLst/>
            <a:cxnLst/>
            <a:rect l="l" t="t" r="r" b="b"/>
            <a:pathLst>
              <a:path w="5486400" h="82296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19747" y="1904990"/>
            <a:ext cx="6123881" cy="2704977"/>
          </a:xfrm>
          <a:custGeom>
            <a:avLst/>
            <a:gdLst/>
            <a:ahLst/>
            <a:cxnLst/>
            <a:rect l="l" t="t" r="r" b="b"/>
            <a:pathLst>
              <a:path w="6113988" h="4057465">
                <a:moveTo>
                  <a:pt x="0" y="0"/>
                </a:moveTo>
                <a:lnTo>
                  <a:pt x="6113989" y="0"/>
                </a:lnTo>
                <a:lnTo>
                  <a:pt x="6113989" y="4057465"/>
                </a:lnTo>
                <a:lnTo>
                  <a:pt x="0" y="40574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651389">
            <a:off x="11612242" y="3441809"/>
            <a:ext cx="1159517" cy="3666455"/>
          </a:xfrm>
          <a:custGeom>
            <a:avLst/>
            <a:gdLst/>
            <a:ahLst/>
            <a:cxnLst/>
            <a:rect l="l" t="t" r="r" b="b"/>
            <a:pathLst>
              <a:path w="1739275" h="5499683">
                <a:moveTo>
                  <a:pt x="0" y="0"/>
                </a:moveTo>
                <a:lnTo>
                  <a:pt x="1739274" y="0"/>
                </a:lnTo>
                <a:lnTo>
                  <a:pt x="1739274" y="5499683"/>
                </a:lnTo>
                <a:lnTo>
                  <a:pt x="0" y="54996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810248" y="2143116"/>
            <a:ext cx="5808944" cy="2255220"/>
            <a:chOff x="-2722661" y="-1058903"/>
            <a:chExt cx="11617888" cy="4510435"/>
          </a:xfrm>
        </p:grpSpPr>
        <p:sp>
          <p:nvSpPr>
            <p:cNvPr id="11" name="TextBox 11"/>
            <p:cNvSpPr txBox="1"/>
            <p:nvPr/>
          </p:nvSpPr>
          <p:spPr>
            <a:xfrm>
              <a:off x="-2722661" y="560357"/>
              <a:ext cx="11617888" cy="28911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753"/>
                </a:lnSpc>
              </a:pPr>
              <a:r>
                <a:rPr lang="ru-RU" sz="3400" dirty="0">
                  <a:solidFill>
                    <a:srgbClr val="543938"/>
                  </a:solidFill>
                  <a:latin typeface="Franklin Gothic Demi" pitchFamily="34" charset="0"/>
                </a:rPr>
                <a:t>Тернейдж, Ш. Трижды везучая / Шейла Тернейдж. </a:t>
              </a:r>
              <a:r>
                <a:rPr lang="ru-RU" sz="3400" dirty="0">
                  <a:solidFill>
                    <a:srgbClr val="543938"/>
                  </a:solidFill>
                  <a:latin typeface="Franklin Gothic Demi" pitchFamily="34" charset="0"/>
                  <a:sym typeface="Symbol"/>
                </a:rPr>
                <a:t> Москва : Карьера Пресс, 2022.  368 с. </a:t>
              </a:r>
              <a:endParaRPr lang="en-US" sz="3400" dirty="0">
                <a:solidFill>
                  <a:srgbClr val="543938"/>
                </a:solidFill>
                <a:latin typeface="Franklin Gothic Demi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489803" y="-1058903"/>
              <a:ext cx="2217618" cy="12747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77"/>
                </a:lnSpc>
                <a:spcBef>
                  <a:spcPct val="0"/>
                </a:spcBef>
              </a:pPr>
              <a:r>
                <a:rPr lang="ru-RU" sz="4000" dirty="0">
                  <a:solidFill>
                    <a:srgbClr val="543938"/>
                  </a:solidFill>
                  <a:latin typeface="Franklin Gothic Demi" pitchFamily="34" charset="0"/>
                </a:rPr>
                <a:t>12+</a:t>
              </a:r>
              <a:endParaRPr lang="en-US" sz="4000" dirty="0">
                <a:solidFill>
                  <a:srgbClr val="543938"/>
                </a:solidFill>
                <a:latin typeface="Franklin Gothic Demi" pitchFamily="34" charset="0"/>
              </a:endParaRPr>
            </a:p>
          </p:txBody>
        </p:sp>
      </p:grpSp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15854" r="15708"/>
          <a:stretch>
            <a:fillRect/>
          </a:stretch>
        </p:blipFill>
        <p:spPr bwMode="auto">
          <a:xfrm>
            <a:off x="1285842" y="571480"/>
            <a:ext cx="4048153" cy="5915069"/>
          </a:xfrm>
          <a:prstGeom prst="rect">
            <a:avLst/>
          </a:prstGeom>
          <a:noFill/>
        </p:spPr>
      </p:pic>
      <p:sp>
        <p:nvSpPr>
          <p:cNvPr id="2" name="Freeform 2"/>
          <p:cNvSpPr/>
          <p:nvPr/>
        </p:nvSpPr>
        <p:spPr>
          <a:xfrm flipH="1">
            <a:off x="6334127" y="4905386"/>
            <a:ext cx="3052923" cy="8480341"/>
          </a:xfrm>
          <a:custGeom>
            <a:avLst/>
            <a:gdLst/>
            <a:ahLst/>
            <a:cxnLst/>
            <a:rect l="l" t="t" r="r" b="b"/>
            <a:pathLst>
              <a:path w="4579384" h="12720511">
                <a:moveTo>
                  <a:pt x="4579384" y="0"/>
                </a:moveTo>
                <a:lnTo>
                  <a:pt x="0" y="0"/>
                </a:lnTo>
                <a:lnTo>
                  <a:pt x="0" y="12720511"/>
                </a:lnTo>
                <a:lnTo>
                  <a:pt x="4579384" y="12720511"/>
                </a:lnTo>
                <a:lnTo>
                  <a:pt x="4579384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343662">
            <a:off x="575023" y="-500409"/>
            <a:ext cx="786135" cy="2048560"/>
          </a:xfrm>
          <a:custGeom>
            <a:avLst/>
            <a:gdLst/>
            <a:ahLst/>
            <a:cxnLst/>
            <a:rect l="l" t="t" r="r" b="b"/>
            <a:pathLst>
              <a:path w="1179202" h="3072840">
                <a:moveTo>
                  <a:pt x="0" y="0"/>
                </a:moveTo>
                <a:lnTo>
                  <a:pt x="1179202" y="0"/>
                </a:lnTo>
                <a:lnTo>
                  <a:pt x="1179202" y="3072840"/>
                </a:lnTo>
                <a:lnTo>
                  <a:pt x="0" y="307284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19172" y="5524515"/>
            <a:ext cx="2268411" cy="5667909"/>
          </a:xfrm>
          <a:custGeom>
            <a:avLst/>
            <a:gdLst/>
            <a:ahLst/>
            <a:cxnLst/>
            <a:rect l="l" t="t" r="r" b="b"/>
            <a:pathLst>
              <a:path w="3478180" h="9661612">
                <a:moveTo>
                  <a:pt x="0" y="0"/>
                </a:moveTo>
                <a:lnTo>
                  <a:pt x="3478180" y="0"/>
                </a:lnTo>
                <a:lnTo>
                  <a:pt x="3478180" y="9661612"/>
                </a:lnTo>
                <a:lnTo>
                  <a:pt x="0" y="9661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228892">
            <a:off x="8673422" y="-1970678"/>
            <a:ext cx="5023211" cy="4647077"/>
          </a:xfrm>
          <a:custGeom>
            <a:avLst/>
            <a:gdLst/>
            <a:ahLst/>
            <a:cxnLst/>
            <a:rect l="l" t="t" r="r" b="b"/>
            <a:pathLst>
              <a:path w="7534816" h="6970615">
                <a:moveTo>
                  <a:pt x="0" y="0"/>
                </a:moveTo>
                <a:lnTo>
                  <a:pt x="7534816" y="0"/>
                </a:lnTo>
                <a:lnTo>
                  <a:pt x="7534816" y="6970615"/>
                </a:lnTo>
                <a:lnTo>
                  <a:pt x="0" y="69706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43872" y="1844824"/>
            <a:ext cx="6912768" cy="3552395"/>
          </a:xfrm>
          <a:custGeom>
            <a:avLst/>
            <a:gdLst/>
            <a:ahLst/>
            <a:cxnLst/>
            <a:rect l="l" t="t" r="r" b="b"/>
            <a:pathLst>
              <a:path w="8435052" h="2147104">
                <a:moveTo>
                  <a:pt x="0" y="0"/>
                </a:moveTo>
                <a:lnTo>
                  <a:pt x="8435052" y="0"/>
                </a:lnTo>
                <a:lnTo>
                  <a:pt x="8435052" y="2147104"/>
                </a:lnTo>
                <a:lnTo>
                  <a:pt x="0" y="214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7567">
            <a:off x="-1838669" y="6443222"/>
            <a:ext cx="3677336" cy="2166285"/>
          </a:xfrm>
          <a:custGeom>
            <a:avLst/>
            <a:gdLst/>
            <a:ahLst/>
            <a:cxnLst/>
            <a:rect l="l" t="t" r="r" b="b"/>
            <a:pathLst>
              <a:path w="5516004" h="3249428">
                <a:moveTo>
                  <a:pt x="0" y="0"/>
                </a:moveTo>
                <a:lnTo>
                  <a:pt x="5516004" y="0"/>
                </a:lnTo>
                <a:lnTo>
                  <a:pt x="5516004" y="3249428"/>
                </a:lnTo>
                <a:lnTo>
                  <a:pt x="0" y="32494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158271">
            <a:off x="-147265" y="-483246"/>
            <a:ext cx="629428" cy="966492"/>
          </a:xfrm>
          <a:custGeom>
            <a:avLst/>
            <a:gdLst/>
            <a:ahLst/>
            <a:cxnLst/>
            <a:rect l="l" t="t" r="r" b="b"/>
            <a:pathLst>
              <a:path w="944142" h="1449738">
                <a:moveTo>
                  <a:pt x="0" y="0"/>
                </a:moveTo>
                <a:lnTo>
                  <a:pt x="944142" y="0"/>
                </a:lnTo>
                <a:lnTo>
                  <a:pt x="944142" y="1449738"/>
                </a:lnTo>
                <a:lnTo>
                  <a:pt x="0" y="144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07644">
            <a:off x="9520788" y="174149"/>
            <a:ext cx="1805019" cy="1141675"/>
          </a:xfrm>
          <a:custGeom>
            <a:avLst/>
            <a:gdLst/>
            <a:ahLst/>
            <a:cxnLst/>
            <a:rect l="l" t="t" r="r" b="b"/>
            <a:pathLst>
              <a:path w="2707529" h="1712512">
                <a:moveTo>
                  <a:pt x="0" y="0"/>
                </a:moveTo>
                <a:lnTo>
                  <a:pt x="2707529" y="0"/>
                </a:lnTo>
                <a:lnTo>
                  <a:pt x="2707529" y="1712512"/>
                </a:lnTo>
                <a:lnTo>
                  <a:pt x="0" y="171251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12091" y="5877272"/>
            <a:ext cx="2688299" cy="1527862"/>
          </a:xfrm>
          <a:custGeom>
            <a:avLst/>
            <a:gdLst/>
            <a:ahLst/>
            <a:cxnLst/>
            <a:rect l="l" t="t" r="r" b="b"/>
            <a:pathLst>
              <a:path w="6296008" h="3533634">
                <a:moveTo>
                  <a:pt x="0" y="0"/>
                </a:moveTo>
                <a:lnTo>
                  <a:pt x="6296008" y="0"/>
                </a:lnTo>
                <a:lnTo>
                  <a:pt x="6296008" y="3533635"/>
                </a:lnTo>
                <a:lnTo>
                  <a:pt x="0" y="35336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21506" name="AutoShape 2" descr="Фото товара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08" name="AutoShape 4" descr="https://imo10.labirint.ru/books/1023242/cover.jpg/242-0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510" name="Picture 6" descr="Бумажная книга &quot;Жёлтая куртка&quot; - Наталья Александровская 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3393" y="548680"/>
            <a:ext cx="3969351" cy="5856651"/>
          </a:xfrm>
          <a:prstGeom prst="rect">
            <a:avLst/>
          </a:prstGeom>
          <a:noFill/>
        </p:spPr>
      </p:pic>
      <p:sp>
        <p:nvSpPr>
          <p:cNvPr id="15" name="TextBox 11"/>
          <p:cNvSpPr txBox="1"/>
          <p:nvPr/>
        </p:nvSpPr>
        <p:spPr>
          <a:xfrm>
            <a:off x="5231904" y="2852937"/>
            <a:ext cx="643271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2933">
                <a:solidFill>
                  <a:srgbClr val="543938"/>
                </a:solidFill>
                <a:latin typeface="Franklin Gothic Demi" pitchFamily="34" charset="0"/>
              </a:rPr>
              <a:t>Александровская, Н. Жёлтая куртка / Наталья Александровская ; художники Мария Шарова, Александра Петрова. </a:t>
            </a:r>
            <a:r>
              <a:rPr lang="ru-RU" sz="2933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Ростов-на-Дону : Феникс</a:t>
            </a:r>
            <a:r>
              <a:rPr lang="ru-RU" sz="2933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, 2025.  94 </a:t>
            </a:r>
            <a:r>
              <a:rPr lang="ru-RU" sz="2933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с. : ил.  </a:t>
            </a:r>
            <a:r>
              <a:rPr lang="ru-RU" sz="2933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(Детективные школьные истории).</a:t>
            </a:r>
            <a:endParaRPr lang="en-US" sz="2933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10416480" y="2143116"/>
            <a:ext cx="1108809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>
                <a:solidFill>
                  <a:srgbClr val="543938"/>
                </a:solidFill>
                <a:latin typeface="Franklin Gothic Demi" pitchFamily="34" charset="0"/>
              </a:rPr>
              <a:t>6+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1851" y="1124744"/>
            <a:ext cx="7131624" cy="4645399"/>
          </a:xfrm>
          <a:custGeom>
            <a:avLst/>
            <a:gdLst/>
            <a:ahLst/>
            <a:cxnLst/>
            <a:rect l="l" t="t" r="r" b="b"/>
            <a:pathLst>
              <a:path w="11560516" h="7472154">
                <a:moveTo>
                  <a:pt x="0" y="0"/>
                </a:moveTo>
                <a:lnTo>
                  <a:pt x="11560516" y="0"/>
                </a:lnTo>
                <a:lnTo>
                  <a:pt x="11560516" y="7472154"/>
                </a:lnTo>
                <a:lnTo>
                  <a:pt x="0" y="74721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85237">
            <a:off x="7515323" y="5414931"/>
            <a:ext cx="3162582" cy="4870506"/>
          </a:xfrm>
          <a:custGeom>
            <a:avLst/>
            <a:gdLst/>
            <a:ahLst/>
            <a:cxnLst/>
            <a:rect l="l" t="t" r="r" b="b"/>
            <a:pathLst>
              <a:path w="4743873" h="7305759">
                <a:moveTo>
                  <a:pt x="0" y="0"/>
                </a:moveTo>
                <a:lnTo>
                  <a:pt x="4743873" y="0"/>
                </a:lnTo>
                <a:lnTo>
                  <a:pt x="4743873" y="7305759"/>
                </a:lnTo>
                <a:lnTo>
                  <a:pt x="0" y="73057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00000">
            <a:off x="-1077784" y="-822062"/>
            <a:ext cx="1745491" cy="2428773"/>
          </a:xfrm>
          <a:custGeom>
            <a:avLst/>
            <a:gdLst/>
            <a:ahLst/>
            <a:cxnLst/>
            <a:rect l="l" t="t" r="r" b="b"/>
            <a:pathLst>
              <a:path w="4065889" h="5932718">
                <a:moveTo>
                  <a:pt x="0" y="0"/>
                </a:moveTo>
                <a:lnTo>
                  <a:pt x="4065890" y="0"/>
                </a:lnTo>
                <a:lnTo>
                  <a:pt x="4065890" y="5932718"/>
                </a:lnTo>
                <a:lnTo>
                  <a:pt x="0" y="593271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90922">
            <a:off x="-1674979" y="5467578"/>
            <a:ext cx="2653618" cy="3893729"/>
          </a:xfrm>
          <a:custGeom>
            <a:avLst/>
            <a:gdLst/>
            <a:ahLst/>
            <a:cxnLst/>
            <a:rect l="l" t="t" r="r" b="b"/>
            <a:pathLst>
              <a:path w="5113858" h="7856486">
                <a:moveTo>
                  <a:pt x="0" y="0"/>
                </a:moveTo>
                <a:lnTo>
                  <a:pt x="5113858" y="0"/>
                </a:lnTo>
                <a:lnTo>
                  <a:pt x="5113858" y="7856485"/>
                </a:lnTo>
                <a:lnTo>
                  <a:pt x="0" y="78564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7382">
            <a:off x="10664370" y="-997275"/>
            <a:ext cx="2311015" cy="2815720"/>
          </a:xfrm>
          <a:custGeom>
            <a:avLst/>
            <a:gdLst/>
            <a:ahLst/>
            <a:cxnLst/>
            <a:rect l="l" t="t" r="r" b="b"/>
            <a:pathLst>
              <a:path w="3466523" h="4223580">
                <a:moveTo>
                  <a:pt x="0" y="0"/>
                </a:moveTo>
                <a:lnTo>
                  <a:pt x="3466523" y="0"/>
                </a:lnTo>
                <a:lnTo>
                  <a:pt x="3466523" y="4223580"/>
                </a:lnTo>
                <a:lnTo>
                  <a:pt x="0" y="42235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18434" name="AutoShape 2" descr="Фото товара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36" name="AutoShape 4" descr="Детектив метод - Купить в интернет магазине WildBerries.kz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38" name="AutoShape 6" descr="Метод трех. Один день из жизни детектива — 3096368 — 1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440" name="Picture 8" descr="Метод трёх. Один день из жизни детектива Оксана ..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392" y="596685"/>
            <a:ext cx="3840427" cy="5760640"/>
          </a:xfrm>
          <a:prstGeom prst="rect">
            <a:avLst/>
          </a:prstGeom>
          <a:noFill/>
        </p:spPr>
      </p:pic>
      <p:sp>
        <p:nvSpPr>
          <p:cNvPr id="15" name="TextBox 11"/>
          <p:cNvSpPr txBox="1"/>
          <p:nvPr/>
        </p:nvSpPr>
        <p:spPr>
          <a:xfrm>
            <a:off x="5231904" y="2516899"/>
            <a:ext cx="619129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2933" dirty="0">
                <a:solidFill>
                  <a:srgbClr val="543938"/>
                </a:solidFill>
                <a:latin typeface="Franklin Gothic Demi" pitchFamily="34" charset="0"/>
              </a:rPr>
              <a:t>Мухортова, О. Метод трёх. Один день из жизни детектива / Оксана Мухортова ; художники Полина Полевая. </a:t>
            </a:r>
            <a:r>
              <a:rPr lang="ru-RU" sz="2933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Ростов-на-Дону : Феникс, 2025.  80 с. : ил.  (Детективные школьные истории).</a:t>
            </a:r>
            <a:endParaRPr lang="en-US" sz="2933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10080443" y="1652803"/>
            <a:ext cx="1108809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0+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61414">
            <a:off x="9918473" y="5438167"/>
            <a:ext cx="1773676" cy="2142121"/>
          </a:xfrm>
          <a:custGeom>
            <a:avLst/>
            <a:gdLst/>
            <a:ahLst/>
            <a:cxnLst/>
            <a:rect l="l" t="t" r="r" b="b"/>
            <a:pathLst>
              <a:path w="2660514" h="3213181">
                <a:moveTo>
                  <a:pt x="0" y="0"/>
                </a:moveTo>
                <a:lnTo>
                  <a:pt x="2660514" y="0"/>
                </a:lnTo>
                <a:lnTo>
                  <a:pt x="2660514" y="3213181"/>
                </a:lnTo>
                <a:lnTo>
                  <a:pt x="0" y="32131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981389">
            <a:off x="-3578843" y="-2456969"/>
            <a:ext cx="4262687" cy="6931199"/>
          </a:xfrm>
          <a:custGeom>
            <a:avLst/>
            <a:gdLst/>
            <a:ahLst/>
            <a:cxnLst/>
            <a:rect l="l" t="t" r="r" b="b"/>
            <a:pathLst>
              <a:path w="6394031" h="10396799">
                <a:moveTo>
                  <a:pt x="0" y="0"/>
                </a:moveTo>
                <a:lnTo>
                  <a:pt x="6394031" y="0"/>
                </a:lnTo>
                <a:lnTo>
                  <a:pt x="6394031" y="10396798"/>
                </a:lnTo>
                <a:lnTo>
                  <a:pt x="0" y="103967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64898">
            <a:off x="11016995" y="-514225"/>
            <a:ext cx="1201611" cy="1899097"/>
          </a:xfrm>
          <a:custGeom>
            <a:avLst/>
            <a:gdLst/>
            <a:ahLst/>
            <a:cxnLst/>
            <a:rect l="l" t="t" r="r" b="b"/>
            <a:pathLst>
              <a:path w="1802416" h="2848646">
                <a:moveTo>
                  <a:pt x="0" y="0"/>
                </a:moveTo>
                <a:lnTo>
                  <a:pt x="1802416" y="0"/>
                </a:lnTo>
                <a:lnTo>
                  <a:pt x="1802416" y="2848647"/>
                </a:lnTo>
                <a:lnTo>
                  <a:pt x="0" y="284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/>
          <p:cNvSpPr/>
          <p:nvPr/>
        </p:nvSpPr>
        <p:spPr>
          <a:xfrm>
            <a:off x="5333995" y="1666863"/>
            <a:ext cx="6409633" cy="3048021"/>
          </a:xfrm>
          <a:custGeom>
            <a:avLst/>
            <a:gdLst/>
            <a:ahLst/>
            <a:cxnLst/>
            <a:rect l="l" t="t" r="r" b="b"/>
            <a:pathLst>
              <a:path w="6113988" h="4057465">
                <a:moveTo>
                  <a:pt x="0" y="0"/>
                </a:moveTo>
                <a:lnTo>
                  <a:pt x="6113989" y="0"/>
                </a:lnTo>
                <a:lnTo>
                  <a:pt x="6113989" y="4057465"/>
                </a:lnTo>
                <a:lnTo>
                  <a:pt x="0" y="405746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1"/>
          <p:cNvSpPr txBox="1"/>
          <p:nvPr/>
        </p:nvSpPr>
        <p:spPr>
          <a:xfrm>
            <a:off x="5572122" y="2571744"/>
            <a:ext cx="619129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2933" dirty="0">
                <a:solidFill>
                  <a:srgbClr val="543938"/>
                </a:solidFill>
                <a:latin typeface="Franklin Gothic Demi" pitchFamily="34" charset="0"/>
              </a:rPr>
              <a:t>Абдеева, Г. Г. Четвёрка из Трясины / Гульшат Абдеева. </a:t>
            </a:r>
            <a:r>
              <a:rPr lang="ru-RU" sz="2933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Москва : Эксмо, 2025.  320 с.  (Четвёрка из Трясины. Детективы для подростков).</a:t>
            </a:r>
            <a:endParaRPr lang="en-US" sz="2933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10287030" y="1809739"/>
            <a:ext cx="1108809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12+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pic>
        <p:nvPicPr>
          <p:cNvPr id="19458" name="Picture 2" descr="Четверка из Трясины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38" y="523855"/>
            <a:ext cx="3619525" cy="5733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56996">
            <a:off x="6596193" y="-2464565"/>
            <a:ext cx="2834665" cy="4327733"/>
          </a:xfrm>
          <a:custGeom>
            <a:avLst/>
            <a:gdLst/>
            <a:ahLst/>
            <a:cxnLst/>
            <a:rect l="l" t="t" r="r" b="b"/>
            <a:pathLst>
              <a:path w="4251998" h="6491600">
                <a:moveTo>
                  <a:pt x="0" y="0"/>
                </a:moveTo>
                <a:lnTo>
                  <a:pt x="4251998" y="0"/>
                </a:lnTo>
                <a:lnTo>
                  <a:pt x="4251998" y="6491600"/>
                </a:lnTo>
                <a:lnTo>
                  <a:pt x="0" y="649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699999">
            <a:off x="-1046030" y="4026010"/>
            <a:ext cx="2930166" cy="5663980"/>
          </a:xfrm>
          <a:custGeom>
            <a:avLst/>
            <a:gdLst/>
            <a:ahLst/>
            <a:cxnLst/>
            <a:rect l="l" t="t" r="r" b="b"/>
            <a:pathLst>
              <a:path w="4395249" h="8495970">
                <a:moveTo>
                  <a:pt x="0" y="0"/>
                </a:moveTo>
                <a:lnTo>
                  <a:pt x="4395249" y="0"/>
                </a:lnTo>
                <a:lnTo>
                  <a:pt x="4395249" y="8495970"/>
                </a:lnTo>
                <a:lnTo>
                  <a:pt x="0" y="849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pic>
        <p:nvPicPr>
          <p:cNvPr id="16386" name="Picture 2" descr="Убийство к чаю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589" y="571480"/>
            <a:ext cx="3634971" cy="5762641"/>
          </a:xfrm>
          <a:prstGeom prst="rect">
            <a:avLst/>
          </a:prstGeom>
          <a:noFill/>
        </p:spPr>
      </p:pic>
      <p:grpSp>
        <p:nvGrpSpPr>
          <p:cNvPr id="20" name="Group 2"/>
          <p:cNvGrpSpPr/>
          <p:nvPr/>
        </p:nvGrpSpPr>
        <p:grpSpPr>
          <a:xfrm>
            <a:off x="4905367" y="1809739"/>
            <a:ext cx="6573907" cy="2809895"/>
            <a:chOff x="0" y="0"/>
            <a:chExt cx="4479230" cy="1484445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4479230" cy="1484445"/>
            </a:xfrm>
            <a:custGeom>
              <a:avLst/>
              <a:gdLst/>
              <a:ahLst/>
              <a:cxnLst/>
              <a:rect l="l" t="t" r="r" b="b"/>
              <a:pathLst>
                <a:path w="4479230" h="1484445">
                  <a:moveTo>
                    <a:pt x="439981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405027"/>
                  </a:lnTo>
                  <a:cubicBezTo>
                    <a:pt x="43699" y="1405027"/>
                    <a:pt x="79418" y="1440366"/>
                    <a:pt x="79418" y="1484445"/>
                  </a:cubicBezTo>
                  <a:lnTo>
                    <a:pt x="4399812" y="1484445"/>
                  </a:lnTo>
                  <a:cubicBezTo>
                    <a:pt x="4399812" y="1440745"/>
                    <a:pt x="4435151" y="1405027"/>
                    <a:pt x="4479230" y="1405027"/>
                  </a:cubicBezTo>
                  <a:lnTo>
                    <a:pt x="4479230" y="79418"/>
                  </a:lnTo>
                  <a:cubicBezTo>
                    <a:pt x="4435531" y="79418"/>
                    <a:pt x="4399812" y="44079"/>
                    <a:pt x="4399812" y="0"/>
                  </a:cubicBezTo>
                  <a:close/>
                </a:path>
              </a:pathLst>
            </a:custGeom>
            <a:solidFill>
              <a:srgbClr val="EBE2CB"/>
            </a:solidFill>
          </p:spPr>
        </p:sp>
        <p:sp>
          <p:nvSpPr>
            <p:cNvPr id="22" name="TextBox 4"/>
            <p:cNvSpPr txBox="1"/>
            <p:nvPr/>
          </p:nvSpPr>
          <p:spPr>
            <a:xfrm>
              <a:off x="38100" y="19050"/>
              <a:ext cx="7366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TextBox 11"/>
          <p:cNvSpPr txBox="1"/>
          <p:nvPr/>
        </p:nvSpPr>
        <p:spPr>
          <a:xfrm>
            <a:off x="5095868" y="2762246"/>
            <a:ext cx="619129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Фишер-Хунольд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, А. Убийство к чаю / Александра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Фишер-Хунольд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. 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Москва : Эксмо, 2023.  384 с.  (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Эми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Ферн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. Девочка-детектив)</a:t>
            </a:r>
            <a:endParaRPr lang="en-US" sz="3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10287030" y="1904989"/>
            <a:ext cx="1108809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12+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494695">
            <a:off x="10584978" y="4371927"/>
            <a:ext cx="1977301" cy="1641036"/>
          </a:xfrm>
          <a:custGeom>
            <a:avLst/>
            <a:gdLst/>
            <a:ahLst/>
            <a:cxnLst/>
            <a:rect l="l" t="t" r="r" b="b"/>
            <a:pathLst>
              <a:path w="2965951" h="2461554">
                <a:moveTo>
                  <a:pt x="0" y="0"/>
                </a:moveTo>
                <a:lnTo>
                  <a:pt x="2965950" y="0"/>
                </a:lnTo>
                <a:lnTo>
                  <a:pt x="2965950" y="2461554"/>
                </a:lnTo>
                <a:lnTo>
                  <a:pt x="0" y="24615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5199" b="-5199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54185">
            <a:off x="9831553" y="-459091"/>
            <a:ext cx="4019137" cy="2251225"/>
          </a:xfrm>
          <a:custGeom>
            <a:avLst/>
            <a:gdLst/>
            <a:ahLst/>
            <a:cxnLst/>
            <a:rect l="l" t="t" r="r" b="b"/>
            <a:pathLst>
              <a:path w="6028705" h="3376838">
                <a:moveTo>
                  <a:pt x="0" y="0"/>
                </a:moveTo>
                <a:lnTo>
                  <a:pt x="6028705" y="0"/>
                </a:lnTo>
                <a:lnTo>
                  <a:pt x="6028705" y="3376838"/>
                </a:lnTo>
                <a:lnTo>
                  <a:pt x="0" y="33768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10908" y="4543171"/>
            <a:ext cx="1611121" cy="4629658"/>
          </a:xfrm>
          <a:custGeom>
            <a:avLst/>
            <a:gdLst/>
            <a:ahLst/>
            <a:cxnLst/>
            <a:rect l="l" t="t" r="r" b="b"/>
            <a:pathLst>
              <a:path w="2416682" h="6944487">
                <a:moveTo>
                  <a:pt x="0" y="0"/>
                </a:moveTo>
                <a:lnTo>
                  <a:pt x="2416681" y="0"/>
                </a:lnTo>
                <a:lnTo>
                  <a:pt x="2416681" y="6944487"/>
                </a:lnTo>
                <a:lnTo>
                  <a:pt x="0" y="694448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57032">
            <a:off x="-2129474" y="-219201"/>
            <a:ext cx="4876800" cy="722189"/>
          </a:xfrm>
          <a:custGeom>
            <a:avLst/>
            <a:gdLst/>
            <a:ahLst/>
            <a:cxnLst/>
            <a:rect l="l" t="t" r="r" b="b"/>
            <a:pathLst>
              <a:path w="7315200" h="1083283">
                <a:moveTo>
                  <a:pt x="0" y="0"/>
                </a:moveTo>
                <a:lnTo>
                  <a:pt x="7315200" y="0"/>
                </a:lnTo>
                <a:lnTo>
                  <a:pt x="7315200" y="1083282"/>
                </a:lnTo>
                <a:lnTo>
                  <a:pt x="0" y="10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76739" y="5238763"/>
            <a:ext cx="2284414" cy="6509988"/>
          </a:xfrm>
          <a:custGeom>
            <a:avLst/>
            <a:gdLst/>
            <a:ahLst/>
            <a:cxnLst/>
            <a:rect l="l" t="t" r="r" b="b"/>
            <a:pathLst>
              <a:path w="3426621" h="9764982">
                <a:moveTo>
                  <a:pt x="0" y="0"/>
                </a:moveTo>
                <a:lnTo>
                  <a:pt x="3426621" y="0"/>
                </a:lnTo>
                <a:lnTo>
                  <a:pt x="3426621" y="9764981"/>
                </a:lnTo>
                <a:lnTo>
                  <a:pt x="0" y="97649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69980">
            <a:off x="8776901" y="394025"/>
            <a:ext cx="1609669" cy="1169034"/>
          </a:xfrm>
          <a:custGeom>
            <a:avLst/>
            <a:gdLst/>
            <a:ahLst/>
            <a:cxnLst/>
            <a:rect l="l" t="t" r="r" b="b"/>
            <a:pathLst>
              <a:path w="2414504" h="1753551">
                <a:moveTo>
                  <a:pt x="0" y="0"/>
                </a:moveTo>
                <a:lnTo>
                  <a:pt x="2414504" y="0"/>
                </a:lnTo>
                <a:lnTo>
                  <a:pt x="2414504" y="1753551"/>
                </a:lnTo>
                <a:lnTo>
                  <a:pt x="0" y="17535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4"/>
          <p:cNvSpPr/>
          <p:nvPr/>
        </p:nvSpPr>
        <p:spPr>
          <a:xfrm>
            <a:off x="4714865" y="1666863"/>
            <a:ext cx="7334268" cy="3157332"/>
          </a:xfrm>
          <a:custGeom>
            <a:avLst/>
            <a:gdLst/>
            <a:ahLst/>
            <a:cxnLst/>
            <a:rect l="l" t="t" r="r" b="b"/>
            <a:pathLst>
              <a:path w="10135532" h="5174778">
                <a:moveTo>
                  <a:pt x="0" y="0"/>
                </a:moveTo>
                <a:lnTo>
                  <a:pt x="10135532" y="0"/>
                </a:lnTo>
                <a:lnTo>
                  <a:pt x="10135532" y="5174778"/>
                </a:lnTo>
                <a:lnTo>
                  <a:pt x="0" y="5174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2"/>
          <p:cNvSpPr txBox="1"/>
          <p:nvPr/>
        </p:nvSpPr>
        <p:spPr>
          <a:xfrm>
            <a:off x="9858402" y="1904989"/>
            <a:ext cx="1050798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12+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5286370" y="2714620"/>
            <a:ext cx="619129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Джонс, Л. Секретный ключ /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Лина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 Джонс. 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Москва : Эксмо, 2021.  352 с.  (Детективное агентство Агаты)</a:t>
            </a:r>
            <a:endParaRPr lang="en-US" sz="3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1963" y="523855"/>
            <a:ext cx="3706267" cy="5770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56" y="5048261"/>
            <a:ext cx="6783802" cy="5486400"/>
          </a:xfrm>
          <a:custGeom>
            <a:avLst/>
            <a:gdLst/>
            <a:ahLst/>
            <a:cxnLst/>
            <a:rect l="l" t="t" r="r" b="b"/>
            <a:pathLst>
              <a:path w="10175703" h="8229600">
                <a:moveTo>
                  <a:pt x="0" y="0"/>
                </a:moveTo>
                <a:lnTo>
                  <a:pt x="10175704" y="0"/>
                </a:lnTo>
                <a:lnTo>
                  <a:pt x="10175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8990">
            <a:off x="-2478313" y="-986416"/>
            <a:ext cx="2788673" cy="5189837"/>
          </a:xfrm>
          <a:custGeom>
            <a:avLst/>
            <a:gdLst/>
            <a:ahLst/>
            <a:cxnLst/>
            <a:rect l="l" t="t" r="r" b="b"/>
            <a:pathLst>
              <a:path w="4183009" h="7784756">
                <a:moveTo>
                  <a:pt x="0" y="0"/>
                </a:moveTo>
                <a:lnTo>
                  <a:pt x="4183009" y="0"/>
                </a:lnTo>
                <a:lnTo>
                  <a:pt x="4183009" y="7784756"/>
                </a:lnTo>
                <a:lnTo>
                  <a:pt x="0" y="778475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1379">
            <a:off x="9550226" y="5320746"/>
            <a:ext cx="3479737" cy="2500219"/>
          </a:xfrm>
          <a:custGeom>
            <a:avLst/>
            <a:gdLst/>
            <a:ahLst/>
            <a:cxnLst/>
            <a:rect l="l" t="t" r="r" b="b"/>
            <a:pathLst>
              <a:path w="5219606" h="3750328">
                <a:moveTo>
                  <a:pt x="0" y="0"/>
                </a:moveTo>
                <a:lnTo>
                  <a:pt x="5219606" y="0"/>
                </a:lnTo>
                <a:lnTo>
                  <a:pt x="5219606" y="3750327"/>
                </a:lnTo>
                <a:lnTo>
                  <a:pt x="0" y="37503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2" name="Freeform 2"/>
          <p:cNvSpPr/>
          <p:nvPr/>
        </p:nvSpPr>
        <p:spPr>
          <a:xfrm>
            <a:off x="5135894" y="0"/>
            <a:ext cx="6528725" cy="6645357"/>
          </a:xfrm>
          <a:custGeom>
            <a:avLst/>
            <a:gdLst/>
            <a:ahLst/>
            <a:cxnLst/>
            <a:rect l="l" t="t" r="r" b="b"/>
            <a:pathLst>
              <a:path w="9309154" h="9309154">
                <a:moveTo>
                  <a:pt x="0" y="0"/>
                </a:moveTo>
                <a:lnTo>
                  <a:pt x="9309154" y="0"/>
                </a:lnTo>
                <a:lnTo>
                  <a:pt x="9309154" y="9309154"/>
                </a:lnTo>
                <a:lnTo>
                  <a:pt x="0" y="93091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3" name="TextBox 11"/>
          <p:cNvSpPr txBox="1"/>
          <p:nvPr/>
        </p:nvSpPr>
        <p:spPr>
          <a:xfrm>
            <a:off x="5286370" y="2714620"/>
            <a:ext cx="619129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Джонс, Л. Тайна привратников /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Лина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 Джонс. 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Москва : Эксмо, 2022.  320 с.  (Детективное агентство Агаты)</a:t>
            </a:r>
            <a:endParaRPr lang="en-US" sz="3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9858402" y="1904989"/>
            <a:ext cx="1050798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12+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pic>
        <p:nvPicPr>
          <p:cNvPr id="14338" name="Picture 2" descr="Тайна привратнико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37" y="523855"/>
            <a:ext cx="3839603" cy="5810291"/>
          </a:xfrm>
          <a:prstGeom prst="rect">
            <a:avLst/>
          </a:prstGeom>
          <a:noFill/>
        </p:spPr>
      </p:pic>
      <p:sp>
        <p:nvSpPr>
          <p:cNvPr id="11" name="Freeform 11"/>
          <p:cNvSpPr/>
          <p:nvPr/>
        </p:nvSpPr>
        <p:spPr>
          <a:xfrm rot="2292380">
            <a:off x="10149721" y="802829"/>
            <a:ext cx="2193599" cy="1222025"/>
          </a:xfrm>
          <a:custGeom>
            <a:avLst/>
            <a:gdLst/>
            <a:ahLst/>
            <a:cxnLst/>
            <a:rect l="l" t="t" r="r" b="b"/>
            <a:pathLst>
              <a:path w="3290399" h="1833037">
                <a:moveTo>
                  <a:pt x="0" y="0"/>
                </a:moveTo>
                <a:lnTo>
                  <a:pt x="3290400" y="0"/>
                </a:lnTo>
                <a:lnTo>
                  <a:pt x="3290400" y="1833038"/>
                </a:lnTo>
                <a:lnTo>
                  <a:pt x="0" y="183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15658" y="3476625"/>
            <a:ext cx="2039219" cy="1671027"/>
          </a:xfrm>
          <a:custGeom>
            <a:avLst/>
            <a:gdLst/>
            <a:ahLst/>
            <a:cxnLst/>
            <a:rect l="l" t="t" r="r" b="b"/>
            <a:pathLst>
              <a:path w="3058829" h="2506540">
                <a:moveTo>
                  <a:pt x="0" y="0"/>
                </a:moveTo>
                <a:lnTo>
                  <a:pt x="3058829" y="0"/>
                </a:lnTo>
                <a:lnTo>
                  <a:pt x="3058829" y="2506540"/>
                </a:lnTo>
                <a:lnTo>
                  <a:pt x="0" y="250654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56765" y="3394367"/>
            <a:ext cx="3724049" cy="4750063"/>
          </a:xfrm>
          <a:custGeom>
            <a:avLst/>
            <a:gdLst/>
            <a:ahLst/>
            <a:cxnLst/>
            <a:rect l="l" t="t" r="r" b="b"/>
            <a:pathLst>
              <a:path w="5586074" h="7125094">
                <a:moveTo>
                  <a:pt x="0" y="0"/>
                </a:moveTo>
                <a:lnTo>
                  <a:pt x="5586073" y="0"/>
                </a:lnTo>
                <a:lnTo>
                  <a:pt x="5586073" y="7125094"/>
                </a:lnTo>
                <a:lnTo>
                  <a:pt x="0" y="712509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5881">
            <a:off x="9780013" y="3492674"/>
            <a:ext cx="2681593" cy="3780441"/>
          </a:xfrm>
          <a:custGeom>
            <a:avLst/>
            <a:gdLst/>
            <a:ahLst/>
            <a:cxnLst/>
            <a:rect l="l" t="t" r="r" b="b"/>
            <a:pathLst>
              <a:path w="4022389" h="5670661">
                <a:moveTo>
                  <a:pt x="0" y="0"/>
                </a:moveTo>
                <a:lnTo>
                  <a:pt x="4022389" y="0"/>
                </a:lnTo>
                <a:lnTo>
                  <a:pt x="4022389" y="5670661"/>
                </a:lnTo>
                <a:lnTo>
                  <a:pt x="0" y="56706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79510" y="2852936"/>
            <a:ext cx="9697077" cy="942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836"/>
              </a:lnSpc>
            </a:pPr>
            <a:r>
              <a:rPr lang="ru-RU" sz="9867">
                <a:solidFill>
                  <a:srgbClr val="543938"/>
                </a:solidFill>
                <a:latin typeface="B52" pitchFamily="81" charset="0"/>
              </a:rPr>
              <a:t>Детектив + ….</a:t>
            </a:r>
            <a:endParaRPr lang="en-US" sz="9867" dirty="0">
              <a:solidFill>
                <a:srgbClr val="543938"/>
              </a:solidFill>
              <a:latin typeface="B52" pitchFamily="81" charset="0"/>
            </a:endParaRPr>
          </a:p>
        </p:txBody>
      </p:sp>
      <p:sp>
        <p:nvSpPr>
          <p:cNvPr id="6" name="Freeform 6"/>
          <p:cNvSpPr/>
          <p:nvPr/>
        </p:nvSpPr>
        <p:spPr>
          <a:xfrm rot="3489797">
            <a:off x="-765602" y="-292529"/>
            <a:ext cx="2902805" cy="4114800"/>
          </a:xfrm>
          <a:custGeom>
            <a:avLst/>
            <a:gdLst/>
            <a:ahLst/>
            <a:cxnLst/>
            <a:rect l="l" t="t" r="r" b="b"/>
            <a:pathLst>
              <a:path w="4354207" h="6172200">
                <a:moveTo>
                  <a:pt x="0" y="0"/>
                </a:moveTo>
                <a:lnTo>
                  <a:pt x="4354206" y="0"/>
                </a:lnTo>
                <a:lnTo>
                  <a:pt x="435420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7620">
            <a:off x="5647566" y="1006414"/>
            <a:ext cx="6918309" cy="437431"/>
          </a:xfrm>
          <a:custGeom>
            <a:avLst/>
            <a:gdLst/>
            <a:ahLst/>
            <a:cxnLst/>
            <a:rect l="l" t="t" r="r" b="b"/>
            <a:pathLst>
              <a:path w="10377464" h="656146">
                <a:moveTo>
                  <a:pt x="0" y="0"/>
                </a:moveTo>
                <a:lnTo>
                  <a:pt x="10377464" y="0"/>
                </a:lnTo>
                <a:lnTo>
                  <a:pt x="10377464" y="656146"/>
                </a:lnTo>
                <a:lnTo>
                  <a:pt x="0" y="6561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76744" y="5651497"/>
            <a:ext cx="2172161" cy="589199"/>
          </a:xfrm>
          <a:custGeom>
            <a:avLst/>
            <a:gdLst/>
            <a:ahLst/>
            <a:cxnLst/>
            <a:rect l="l" t="t" r="r" b="b"/>
            <a:pathLst>
              <a:path w="3258241" h="883798">
                <a:moveTo>
                  <a:pt x="0" y="0"/>
                </a:moveTo>
                <a:lnTo>
                  <a:pt x="3258241" y="0"/>
                </a:lnTo>
                <a:lnTo>
                  <a:pt x="3258241" y="883797"/>
                </a:lnTo>
                <a:lnTo>
                  <a:pt x="0" y="88379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2027395">
            <a:off x="10334026" y="-3334426"/>
            <a:ext cx="5654260" cy="5654260"/>
          </a:xfrm>
          <a:custGeom>
            <a:avLst/>
            <a:gdLst/>
            <a:ahLst/>
            <a:cxnLst/>
            <a:rect l="l" t="t" r="r" b="b"/>
            <a:pathLst>
              <a:path w="8481390" h="8481390">
                <a:moveTo>
                  <a:pt x="0" y="0"/>
                </a:moveTo>
                <a:lnTo>
                  <a:pt x="8481390" y="0"/>
                </a:lnTo>
                <a:lnTo>
                  <a:pt x="8481390" y="8481390"/>
                </a:lnTo>
                <a:lnTo>
                  <a:pt x="0" y="848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5191119" y="2013904"/>
            <a:ext cx="6573907" cy="3757501"/>
            <a:chOff x="0" y="0"/>
            <a:chExt cx="4479230" cy="1484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9230" cy="1484445"/>
            </a:xfrm>
            <a:custGeom>
              <a:avLst/>
              <a:gdLst/>
              <a:ahLst/>
              <a:cxnLst/>
              <a:rect l="l" t="t" r="r" b="b"/>
              <a:pathLst>
                <a:path w="4479230" h="1484445">
                  <a:moveTo>
                    <a:pt x="439981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405027"/>
                  </a:lnTo>
                  <a:cubicBezTo>
                    <a:pt x="43699" y="1405027"/>
                    <a:pt x="79418" y="1440366"/>
                    <a:pt x="79418" y="1484445"/>
                  </a:cubicBezTo>
                  <a:lnTo>
                    <a:pt x="4399812" y="1484445"/>
                  </a:lnTo>
                  <a:cubicBezTo>
                    <a:pt x="4399812" y="1440745"/>
                    <a:pt x="4435151" y="1405027"/>
                    <a:pt x="4479230" y="1405027"/>
                  </a:cubicBezTo>
                  <a:lnTo>
                    <a:pt x="4479230" y="79418"/>
                  </a:lnTo>
                  <a:cubicBezTo>
                    <a:pt x="4435531" y="79418"/>
                    <a:pt x="4399812" y="44079"/>
                    <a:pt x="4399812" y="0"/>
                  </a:cubicBezTo>
                  <a:close/>
                </a:path>
              </a:pathLst>
            </a:custGeom>
            <a:solidFill>
              <a:srgbClr val="EBE2C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19050"/>
              <a:ext cx="7366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3300323">
            <a:off x="-380124" y="-1742342"/>
            <a:ext cx="1628565" cy="5268458"/>
          </a:xfrm>
          <a:custGeom>
            <a:avLst/>
            <a:gdLst/>
            <a:ahLst/>
            <a:cxnLst/>
            <a:rect l="l" t="t" r="r" b="b"/>
            <a:pathLst>
              <a:path w="3162107" h="8494621">
                <a:moveTo>
                  <a:pt x="0" y="0"/>
                </a:moveTo>
                <a:lnTo>
                  <a:pt x="3162107" y="0"/>
                </a:lnTo>
                <a:lnTo>
                  <a:pt x="3162107" y="8494621"/>
                </a:lnTo>
                <a:lnTo>
                  <a:pt x="0" y="849462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74646">
            <a:off x="439498" y="5926587"/>
            <a:ext cx="1808748" cy="4080579"/>
          </a:xfrm>
          <a:custGeom>
            <a:avLst/>
            <a:gdLst/>
            <a:ahLst/>
            <a:cxnLst/>
            <a:rect l="l" t="t" r="r" b="b"/>
            <a:pathLst>
              <a:path w="2713122" h="6120869">
                <a:moveTo>
                  <a:pt x="0" y="0"/>
                </a:moveTo>
                <a:lnTo>
                  <a:pt x="2713122" y="0"/>
                </a:lnTo>
                <a:lnTo>
                  <a:pt x="2713122" y="6120869"/>
                </a:lnTo>
                <a:lnTo>
                  <a:pt x="0" y="61208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12641">
            <a:off x="9574762" y="5222495"/>
            <a:ext cx="2087545" cy="2546327"/>
          </a:xfrm>
          <a:custGeom>
            <a:avLst/>
            <a:gdLst/>
            <a:ahLst/>
            <a:cxnLst/>
            <a:rect l="l" t="t" r="r" b="b"/>
            <a:pathLst>
              <a:path w="3131318" h="3819491">
                <a:moveTo>
                  <a:pt x="0" y="0"/>
                </a:moveTo>
                <a:lnTo>
                  <a:pt x="3131318" y="0"/>
                </a:lnTo>
                <a:lnTo>
                  <a:pt x="3131318" y="3819491"/>
                </a:lnTo>
                <a:lnTo>
                  <a:pt x="0" y="381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98694">
            <a:off x="7201086" y="988723"/>
            <a:ext cx="1726517" cy="1670823"/>
          </a:xfrm>
          <a:custGeom>
            <a:avLst/>
            <a:gdLst/>
            <a:ahLst/>
            <a:cxnLst/>
            <a:rect l="l" t="t" r="r" b="b"/>
            <a:pathLst>
              <a:path w="2589775" h="2506234">
                <a:moveTo>
                  <a:pt x="0" y="0"/>
                </a:moveTo>
                <a:lnTo>
                  <a:pt x="2589776" y="0"/>
                </a:lnTo>
                <a:lnTo>
                  <a:pt x="2589776" y="2506235"/>
                </a:lnTo>
                <a:lnTo>
                  <a:pt x="0" y="25062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27650" name="AutoShape 2" descr="Picture background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2" name="AutoShape 4" descr="Picture background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654" name="Picture 6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1494" r="32617"/>
          <a:stretch>
            <a:fillRect/>
          </a:stretch>
        </p:blipFill>
        <p:spPr bwMode="auto">
          <a:xfrm>
            <a:off x="1142965" y="904857"/>
            <a:ext cx="3757619" cy="5490687"/>
          </a:xfrm>
          <a:prstGeom prst="rect">
            <a:avLst/>
          </a:prstGeom>
          <a:noFill/>
        </p:spPr>
      </p:pic>
      <p:sp>
        <p:nvSpPr>
          <p:cNvPr id="19" name="TextBox 11"/>
          <p:cNvSpPr txBox="1"/>
          <p:nvPr/>
        </p:nvSpPr>
        <p:spPr>
          <a:xfrm>
            <a:off x="5375920" y="3044958"/>
            <a:ext cx="6191293" cy="2161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334" dirty="0">
                <a:solidFill>
                  <a:srgbClr val="543938"/>
                </a:solidFill>
                <a:latin typeface="Franklin Gothic Demi" pitchFamily="34" charset="0"/>
              </a:rPr>
              <a:t>Ситнова-Депланш</a:t>
            </a:r>
            <a:r>
              <a:rPr lang="ru-RU" sz="3334">
                <a:solidFill>
                  <a:srgbClr val="543938"/>
                </a:solidFill>
                <a:latin typeface="Franklin Gothic Demi" pitchFamily="34" charset="0"/>
              </a:rPr>
              <a:t>, Ю. </a:t>
            </a:r>
            <a:r>
              <a:rPr lang="ru-RU" sz="3334" dirty="0">
                <a:solidFill>
                  <a:srgbClr val="543938"/>
                </a:solidFill>
                <a:latin typeface="Franklin Gothic Demi" pitchFamily="34" charset="0"/>
              </a:rPr>
              <a:t>Секрет дома с чёрными шторами / Юлия Ситнова-Депланш ; художник А. Награни. </a:t>
            </a:r>
            <a:r>
              <a:rPr lang="ru-RU" sz="3334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Ростов-на-Дону : Феникс, 2024.  83 с. : ил.  (Давай читать).</a:t>
            </a:r>
            <a:endParaRPr lang="en-US" sz="3334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10858534" y="2143116"/>
            <a:ext cx="666755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0+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15897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413F1-7312-4D22-9EE2-6D086556BB74}"/>
              </a:ext>
            </a:extLst>
          </p:cNvPr>
          <p:cNvSpPr txBox="1"/>
          <p:nvPr/>
        </p:nvSpPr>
        <p:spPr>
          <a:xfrm>
            <a:off x="4640709" y="156099"/>
            <a:ext cx="4900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современных детских детективов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85BC1B-69B7-4B27-A830-BF943553B4D4}"/>
              </a:ext>
            </a:extLst>
          </p:cNvPr>
          <p:cNvSpPr/>
          <p:nvPr/>
        </p:nvSpPr>
        <p:spPr>
          <a:xfrm>
            <a:off x="4640709" y="1827384"/>
            <a:ext cx="593171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или группа детей в роли сыщика.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или группа животных в роли сыщика.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в расследование.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 на процессе, а не только на результате.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современных реалий.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волшебства или мистики.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полезных навыков (наблюдательность, логика, критическое мышление).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языка.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современный детский детектив — это удачный баланс: он удерживает внимание захватывающим сюжетом, но при этом ненавязчиво развивает мышление и даёт пищу для размышлений.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Если подбираем книгу для ребёнка, то надо обратить внимание, какие именно «улики» и загадки в ней есть — это поможет понять, подойдёт ли история по уровню сложности.</a:t>
            </a:r>
          </a:p>
        </p:txBody>
      </p:sp>
    </p:spTree>
    <p:extLst>
      <p:ext uri="{BB962C8B-B14F-4D97-AF65-F5344CB8AC3E}">
        <p14:creationId xmlns:p14="http://schemas.microsoft.com/office/powerpoint/2010/main" val="4046496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200000">
            <a:off x="2115000" y="5345771"/>
            <a:ext cx="3248838" cy="5271947"/>
          </a:xfrm>
          <a:custGeom>
            <a:avLst/>
            <a:gdLst/>
            <a:ahLst/>
            <a:cxnLst/>
            <a:rect l="l" t="t" r="r" b="b"/>
            <a:pathLst>
              <a:path w="4873257" h="7907921">
                <a:moveTo>
                  <a:pt x="0" y="0"/>
                </a:moveTo>
                <a:lnTo>
                  <a:pt x="4873256" y="0"/>
                </a:lnTo>
                <a:lnTo>
                  <a:pt x="4873256" y="7907921"/>
                </a:lnTo>
                <a:lnTo>
                  <a:pt x="0" y="790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4899" y="1652803"/>
            <a:ext cx="7477101" cy="3744416"/>
          </a:xfrm>
          <a:custGeom>
            <a:avLst/>
            <a:gdLst/>
            <a:ahLst/>
            <a:cxnLst/>
            <a:rect l="l" t="t" r="r" b="b"/>
            <a:pathLst>
              <a:path w="10135532" h="5174778">
                <a:moveTo>
                  <a:pt x="0" y="0"/>
                </a:moveTo>
                <a:lnTo>
                  <a:pt x="10135532" y="0"/>
                </a:lnTo>
                <a:lnTo>
                  <a:pt x="10135532" y="5174778"/>
                </a:lnTo>
                <a:lnTo>
                  <a:pt x="0" y="51747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07276">
            <a:off x="11912894" y="-2605570"/>
            <a:ext cx="4988127" cy="6617821"/>
          </a:xfrm>
          <a:custGeom>
            <a:avLst/>
            <a:gdLst/>
            <a:ahLst/>
            <a:cxnLst/>
            <a:rect l="l" t="t" r="r" b="b"/>
            <a:pathLst>
              <a:path w="7482190" h="9926732">
                <a:moveTo>
                  <a:pt x="0" y="0"/>
                </a:moveTo>
                <a:lnTo>
                  <a:pt x="7482190" y="0"/>
                </a:lnTo>
                <a:lnTo>
                  <a:pt x="7482190" y="9926732"/>
                </a:lnTo>
                <a:lnTo>
                  <a:pt x="0" y="99267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182346">
            <a:off x="5269431" y="-1313520"/>
            <a:ext cx="2692749" cy="1994728"/>
          </a:xfrm>
          <a:custGeom>
            <a:avLst/>
            <a:gdLst/>
            <a:ahLst/>
            <a:cxnLst/>
            <a:rect l="l" t="t" r="r" b="b"/>
            <a:pathLst>
              <a:path w="4039123" h="2992092">
                <a:moveTo>
                  <a:pt x="0" y="0"/>
                </a:moveTo>
                <a:lnTo>
                  <a:pt x="4039123" y="0"/>
                </a:lnTo>
                <a:lnTo>
                  <a:pt x="4039123" y="2992092"/>
                </a:lnTo>
                <a:lnTo>
                  <a:pt x="0" y="29920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56240" y="5205198"/>
            <a:ext cx="5014832" cy="4408579"/>
          </a:xfrm>
          <a:custGeom>
            <a:avLst/>
            <a:gdLst/>
            <a:ahLst/>
            <a:cxnLst/>
            <a:rect l="l" t="t" r="r" b="b"/>
            <a:pathLst>
              <a:path w="7522248" h="6612869">
                <a:moveTo>
                  <a:pt x="0" y="0"/>
                </a:moveTo>
                <a:lnTo>
                  <a:pt x="7522248" y="0"/>
                </a:lnTo>
                <a:lnTo>
                  <a:pt x="7522248" y="6612868"/>
                </a:lnTo>
                <a:lnTo>
                  <a:pt x="0" y="661286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02000" y="2659894"/>
            <a:ext cx="455737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69"/>
              </a:lnSpc>
              <a:spcBef>
                <a:spcPct val="0"/>
              </a:spcBef>
            </a:pPr>
            <a:r>
              <a:rPr lang="en-US" sz="4446">
                <a:solidFill>
                  <a:srgbClr val="543938"/>
                </a:solidFill>
                <a:latin typeface="Frunchy Sage Bold"/>
              </a:rPr>
              <a:t>1</a:t>
            </a:r>
          </a:p>
          <a:p>
            <a:pPr algn="ctr" defTabSz="609630">
              <a:lnSpc>
                <a:spcPts val="5069"/>
              </a:lnSpc>
              <a:spcBef>
                <a:spcPct val="0"/>
              </a:spcBef>
            </a:pPr>
            <a:r>
              <a:rPr lang="en-US" sz="4446">
                <a:solidFill>
                  <a:srgbClr val="543938"/>
                </a:solidFill>
                <a:latin typeface="Frunchy Sage Bold"/>
              </a:rPr>
              <a:t>2</a:t>
            </a:r>
          </a:p>
          <a:p>
            <a:pPr algn="ctr" defTabSz="609630">
              <a:lnSpc>
                <a:spcPts val="5069"/>
              </a:lnSpc>
              <a:spcBef>
                <a:spcPct val="0"/>
              </a:spcBef>
            </a:pPr>
            <a:r>
              <a:rPr lang="en-US" sz="4446">
                <a:solidFill>
                  <a:srgbClr val="543938"/>
                </a:solidFill>
                <a:latin typeface="Frunchy Sage Bold"/>
              </a:rPr>
              <a:t>3</a:t>
            </a:r>
          </a:p>
        </p:txBody>
      </p:sp>
      <p:pic>
        <p:nvPicPr>
          <p:cNvPr id="22530" name="Picture 2" descr="Мистический детектив. Страх на страх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3419" y="692696"/>
            <a:ext cx="3910191" cy="5520613"/>
          </a:xfrm>
          <a:prstGeom prst="rect">
            <a:avLst/>
          </a:prstGeom>
          <a:noFill/>
        </p:spPr>
      </p:pic>
      <p:sp>
        <p:nvSpPr>
          <p:cNvPr id="12" name="TextBox 12"/>
          <p:cNvSpPr txBox="1"/>
          <p:nvPr/>
        </p:nvSpPr>
        <p:spPr>
          <a:xfrm>
            <a:off x="9936427" y="1796819"/>
            <a:ext cx="1050798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12+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5327915" y="2564905"/>
            <a:ext cx="6191293" cy="251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67">
                <a:solidFill>
                  <a:srgbClr val="543938"/>
                </a:solidFill>
                <a:latin typeface="Franklin Gothic Demi" pitchFamily="34" charset="0"/>
              </a:rPr>
              <a:t>Назарова, Л. Мистический детектив : страх на страхе / Лариса Назарова, Анастасия Лозинская ; художник Юлия Королькова. </a:t>
            </a:r>
            <a:r>
              <a:rPr lang="ru-RU" sz="3067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Ростов-на-Дону : Феникс</a:t>
            </a:r>
            <a:r>
              <a:rPr lang="ru-RU" sz="3067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, 2025.  102 </a:t>
            </a:r>
            <a:r>
              <a:rPr lang="ru-RU" sz="3067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с. : ил.  </a:t>
            </a:r>
            <a:r>
              <a:rPr lang="ru-RU" sz="3067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(Детский детектив).</a:t>
            </a:r>
            <a:endParaRPr lang="en-US" sz="3067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35894" y="0"/>
            <a:ext cx="6528725" cy="6645357"/>
          </a:xfrm>
          <a:custGeom>
            <a:avLst/>
            <a:gdLst/>
            <a:ahLst/>
            <a:cxnLst/>
            <a:rect l="l" t="t" r="r" b="b"/>
            <a:pathLst>
              <a:path w="9309154" h="9309154">
                <a:moveTo>
                  <a:pt x="0" y="0"/>
                </a:moveTo>
                <a:lnTo>
                  <a:pt x="9309154" y="0"/>
                </a:lnTo>
                <a:lnTo>
                  <a:pt x="9309154" y="9309154"/>
                </a:lnTo>
                <a:lnTo>
                  <a:pt x="0" y="93091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52261">
            <a:off x="1119325" y="3488253"/>
            <a:ext cx="2398751" cy="2769122"/>
          </a:xfrm>
          <a:custGeom>
            <a:avLst/>
            <a:gdLst/>
            <a:ahLst/>
            <a:cxnLst/>
            <a:rect l="l" t="t" r="r" b="b"/>
            <a:pathLst>
              <a:path w="3598127" h="4153683">
                <a:moveTo>
                  <a:pt x="0" y="0"/>
                </a:moveTo>
                <a:lnTo>
                  <a:pt x="3598128" y="0"/>
                </a:lnTo>
                <a:lnTo>
                  <a:pt x="3598128" y="4153683"/>
                </a:lnTo>
                <a:lnTo>
                  <a:pt x="0" y="41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04246" y="260648"/>
            <a:ext cx="1731983" cy="1734151"/>
          </a:xfrm>
          <a:custGeom>
            <a:avLst/>
            <a:gdLst/>
            <a:ahLst/>
            <a:cxnLst/>
            <a:rect l="l" t="t" r="r" b="b"/>
            <a:pathLst>
              <a:path w="2597975" h="2601226">
                <a:moveTo>
                  <a:pt x="0" y="0"/>
                </a:moveTo>
                <a:lnTo>
                  <a:pt x="2597974" y="0"/>
                </a:lnTo>
                <a:lnTo>
                  <a:pt x="2597974" y="2601227"/>
                </a:lnTo>
                <a:lnTo>
                  <a:pt x="0" y="26012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68208" y="4533123"/>
            <a:ext cx="4938128" cy="5486400"/>
          </a:xfrm>
          <a:custGeom>
            <a:avLst/>
            <a:gdLst/>
            <a:ahLst/>
            <a:cxnLst/>
            <a:rect l="l" t="t" r="r" b="b"/>
            <a:pathLst>
              <a:path w="7407192" h="8229600">
                <a:moveTo>
                  <a:pt x="0" y="0"/>
                </a:moveTo>
                <a:lnTo>
                  <a:pt x="7407192" y="0"/>
                </a:lnTo>
                <a:lnTo>
                  <a:pt x="74071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563159">
            <a:off x="-3927422" y="-2124075"/>
            <a:ext cx="4837443" cy="5385817"/>
          </a:xfrm>
          <a:custGeom>
            <a:avLst/>
            <a:gdLst/>
            <a:ahLst/>
            <a:cxnLst/>
            <a:rect l="l" t="t" r="r" b="b"/>
            <a:pathLst>
              <a:path w="7256164" h="8078725">
                <a:moveTo>
                  <a:pt x="0" y="0"/>
                </a:moveTo>
                <a:lnTo>
                  <a:pt x="7256164" y="0"/>
                </a:lnTo>
                <a:lnTo>
                  <a:pt x="7256164" y="8078725"/>
                </a:lnTo>
                <a:lnTo>
                  <a:pt x="0" y="807872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242" name="Picture 2" descr="Библиотека кота Мортимер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397" y="500675"/>
            <a:ext cx="3984443" cy="5788067"/>
          </a:xfrm>
          <a:prstGeom prst="rect">
            <a:avLst/>
          </a:prstGeom>
          <a:noFill/>
        </p:spPr>
      </p:pic>
      <p:sp>
        <p:nvSpPr>
          <p:cNvPr id="11" name="TextBox 11"/>
          <p:cNvSpPr txBox="1"/>
          <p:nvPr/>
        </p:nvSpPr>
        <p:spPr>
          <a:xfrm>
            <a:off x="5375920" y="2612910"/>
            <a:ext cx="619129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00">
                <a:solidFill>
                  <a:srgbClr val="543938"/>
                </a:solidFill>
                <a:latin typeface="Franklin Gothic Demi" pitchFamily="34" charset="0"/>
              </a:rPr>
              <a:t>Стед, Р. Библиотека кота Мортимера / Ребекка Стед, Венди Мэсс ; иллюстратор </a:t>
            </a:r>
            <a:r>
              <a:rPr lang="en-US" sz="3000">
                <a:solidFill>
                  <a:srgbClr val="543938"/>
                </a:solidFill>
                <a:latin typeface="Franklin Gothic Demi" pitchFamily="34" charset="0"/>
              </a:rPr>
              <a:t>AlexStardust</a:t>
            </a:r>
            <a:r>
              <a:rPr lang="ru-RU" sz="3000">
                <a:solidFill>
                  <a:srgbClr val="543938"/>
                </a:solidFill>
                <a:latin typeface="Franklin Gothic Demi" pitchFamily="34" charset="0"/>
              </a:rPr>
              <a:t>. </a:t>
            </a:r>
            <a:r>
              <a:rPr lang="ru-RU" sz="300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Москва : МИФ, 2024.  224 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с. : ил. </a:t>
            </a:r>
            <a:r>
              <a:rPr lang="ru-RU" sz="300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(МИФ. Книжные истории).</a:t>
            </a:r>
            <a:endParaRPr lang="en-US" sz="3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36427" y="1796819"/>
            <a:ext cx="1050798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>
                <a:solidFill>
                  <a:srgbClr val="543938"/>
                </a:solidFill>
                <a:latin typeface="Franklin Gothic Demi" pitchFamily="34" charset="0"/>
              </a:rPr>
              <a:t>6+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6501">
            <a:off x="7670255" y="-1756057"/>
            <a:ext cx="5961483" cy="2652860"/>
          </a:xfrm>
          <a:custGeom>
            <a:avLst/>
            <a:gdLst/>
            <a:ahLst/>
            <a:cxnLst/>
            <a:rect l="l" t="t" r="r" b="b"/>
            <a:pathLst>
              <a:path w="8942225" h="3979290">
                <a:moveTo>
                  <a:pt x="0" y="0"/>
                </a:moveTo>
                <a:lnTo>
                  <a:pt x="8942225" y="0"/>
                </a:lnTo>
                <a:lnTo>
                  <a:pt x="8942225" y="3979290"/>
                </a:lnTo>
                <a:lnTo>
                  <a:pt x="0" y="397929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36350">
            <a:off x="-2653360" y="5526804"/>
            <a:ext cx="3316180" cy="6161821"/>
          </a:xfrm>
          <a:custGeom>
            <a:avLst/>
            <a:gdLst/>
            <a:ahLst/>
            <a:cxnLst/>
            <a:rect l="l" t="t" r="r" b="b"/>
            <a:pathLst>
              <a:path w="4974270" h="9242732">
                <a:moveTo>
                  <a:pt x="0" y="0"/>
                </a:moveTo>
                <a:lnTo>
                  <a:pt x="4974270" y="0"/>
                </a:lnTo>
                <a:lnTo>
                  <a:pt x="4974270" y="9242731"/>
                </a:lnTo>
                <a:lnTo>
                  <a:pt x="0" y="924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336027" y="68627"/>
            <a:ext cx="4032448" cy="6432715"/>
          </a:xfrm>
          <a:custGeom>
            <a:avLst/>
            <a:gdLst/>
            <a:ahLst/>
            <a:cxnLst/>
            <a:rect l="l" t="t" r="r" b="b"/>
            <a:pathLst>
              <a:path w="9570518" h="12613532">
                <a:moveTo>
                  <a:pt x="0" y="0"/>
                </a:moveTo>
                <a:lnTo>
                  <a:pt x="9570518" y="0"/>
                </a:lnTo>
                <a:lnTo>
                  <a:pt x="9570518" y="12613532"/>
                </a:lnTo>
                <a:lnTo>
                  <a:pt x="0" y="1261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24158">
            <a:off x="9691848" y="5208714"/>
            <a:ext cx="3441047" cy="4823898"/>
          </a:xfrm>
          <a:custGeom>
            <a:avLst/>
            <a:gdLst/>
            <a:ahLst/>
            <a:cxnLst/>
            <a:rect l="l" t="t" r="r" b="b"/>
            <a:pathLst>
              <a:path w="5161571" h="7235847">
                <a:moveTo>
                  <a:pt x="0" y="0"/>
                </a:moveTo>
                <a:lnTo>
                  <a:pt x="5161570" y="0"/>
                </a:lnTo>
                <a:lnTo>
                  <a:pt x="5161570" y="7235847"/>
                </a:lnTo>
                <a:lnTo>
                  <a:pt x="0" y="723584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pic>
        <p:nvPicPr>
          <p:cNvPr id="7170" name="Picture 2" descr="Двуликие. Лестница дьявол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3419" y="452670"/>
            <a:ext cx="3840427" cy="5947541"/>
          </a:xfrm>
          <a:prstGeom prst="rect">
            <a:avLst/>
          </a:prstGeom>
          <a:noFill/>
        </p:spPr>
      </p:pic>
      <p:sp>
        <p:nvSpPr>
          <p:cNvPr id="21" name="TextBox 11"/>
          <p:cNvSpPr txBox="1"/>
          <p:nvPr/>
        </p:nvSpPr>
        <p:spPr>
          <a:xfrm>
            <a:off x="5375920" y="2612910"/>
            <a:ext cx="619129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Мельникова, М. Двуликие. Лестница дьявола / Мария Мельникова. 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Ростов-на-Дону : Феникс, 2025.  127 с.</a:t>
            </a:r>
            <a:endParaRPr lang="en-US" sz="3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9936427" y="1796819"/>
            <a:ext cx="1050798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6+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-1943804">
            <a:off x="10510546" y="-1112952"/>
            <a:ext cx="2624019" cy="4974445"/>
          </a:xfrm>
          <a:custGeom>
            <a:avLst/>
            <a:gdLst/>
            <a:ahLst/>
            <a:cxnLst/>
            <a:rect l="l" t="t" r="r" b="b"/>
            <a:pathLst>
              <a:path w="3936029" h="7461667">
                <a:moveTo>
                  <a:pt x="0" y="0"/>
                </a:moveTo>
                <a:lnTo>
                  <a:pt x="3936030" y="0"/>
                </a:lnTo>
                <a:lnTo>
                  <a:pt x="3936030" y="7461668"/>
                </a:lnTo>
                <a:lnTo>
                  <a:pt x="0" y="74616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67284" y="5461237"/>
            <a:ext cx="3035711" cy="2947399"/>
          </a:xfrm>
          <a:custGeom>
            <a:avLst/>
            <a:gdLst/>
            <a:ahLst/>
            <a:cxnLst/>
            <a:rect l="l" t="t" r="r" b="b"/>
            <a:pathLst>
              <a:path w="4553566" h="4421099">
                <a:moveTo>
                  <a:pt x="0" y="0"/>
                </a:moveTo>
                <a:lnTo>
                  <a:pt x="4553567" y="0"/>
                </a:lnTo>
                <a:lnTo>
                  <a:pt x="4553567" y="4421099"/>
                </a:lnTo>
                <a:lnTo>
                  <a:pt x="0" y="442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8434" name="Picture 2" descr="Хранитель дома загад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963" y="476230"/>
            <a:ext cx="3667151" cy="5767205"/>
          </a:xfrm>
          <a:prstGeom prst="rect">
            <a:avLst/>
          </a:prstGeom>
          <a:noFill/>
        </p:spPr>
      </p:pic>
      <p:sp>
        <p:nvSpPr>
          <p:cNvPr id="16" name="Freeform 3"/>
          <p:cNvSpPr/>
          <p:nvPr/>
        </p:nvSpPr>
        <p:spPr>
          <a:xfrm>
            <a:off x="4952992" y="1904990"/>
            <a:ext cx="6912768" cy="2917685"/>
          </a:xfrm>
          <a:custGeom>
            <a:avLst/>
            <a:gdLst/>
            <a:ahLst/>
            <a:cxnLst/>
            <a:rect l="l" t="t" r="r" b="b"/>
            <a:pathLst>
              <a:path w="8435052" h="2147104">
                <a:moveTo>
                  <a:pt x="0" y="0"/>
                </a:moveTo>
                <a:lnTo>
                  <a:pt x="8435052" y="0"/>
                </a:lnTo>
                <a:lnTo>
                  <a:pt x="8435052" y="2147104"/>
                </a:lnTo>
                <a:lnTo>
                  <a:pt x="0" y="21471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1"/>
          <p:cNvSpPr txBox="1"/>
          <p:nvPr/>
        </p:nvSpPr>
        <p:spPr>
          <a:xfrm>
            <a:off x="5333995" y="3047998"/>
            <a:ext cx="619129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Гарсия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МакКол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 Г. Хранитель дома загадок /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Гуадалупе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 Гарсия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МакКол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. 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Москва : Эксмо, 2025.  320 с.</a:t>
            </a:r>
            <a:endParaRPr lang="en-US" sz="3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10239404" y="2143116"/>
            <a:ext cx="1050798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12+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282112">
            <a:off x="-2173791" y="-3372390"/>
            <a:ext cx="3968657" cy="6388181"/>
          </a:xfrm>
          <a:custGeom>
            <a:avLst/>
            <a:gdLst/>
            <a:ahLst/>
            <a:cxnLst/>
            <a:rect l="l" t="t" r="r" b="b"/>
            <a:pathLst>
              <a:path w="5952986" h="9582271">
                <a:moveTo>
                  <a:pt x="0" y="0"/>
                </a:moveTo>
                <a:lnTo>
                  <a:pt x="5952986" y="0"/>
                </a:lnTo>
                <a:lnTo>
                  <a:pt x="5952986" y="9582270"/>
                </a:lnTo>
                <a:lnTo>
                  <a:pt x="0" y="95822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896206">
            <a:off x="9187289" y="4138955"/>
            <a:ext cx="3262892" cy="7065317"/>
          </a:xfrm>
          <a:custGeom>
            <a:avLst/>
            <a:gdLst/>
            <a:ahLst/>
            <a:cxnLst/>
            <a:rect l="l" t="t" r="r" b="b"/>
            <a:pathLst>
              <a:path w="4894338" h="10597976">
                <a:moveTo>
                  <a:pt x="0" y="0"/>
                </a:moveTo>
                <a:lnTo>
                  <a:pt x="4894339" y="0"/>
                </a:lnTo>
                <a:lnTo>
                  <a:pt x="4894339" y="10597977"/>
                </a:lnTo>
                <a:lnTo>
                  <a:pt x="0" y="1059797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60431">
            <a:off x="11137597" y="-82506"/>
            <a:ext cx="2325751" cy="5055981"/>
          </a:xfrm>
          <a:custGeom>
            <a:avLst/>
            <a:gdLst/>
            <a:ahLst/>
            <a:cxnLst/>
            <a:rect l="l" t="t" r="r" b="b"/>
            <a:pathLst>
              <a:path w="3488627" h="7583972">
                <a:moveTo>
                  <a:pt x="0" y="0"/>
                </a:moveTo>
                <a:lnTo>
                  <a:pt x="3488627" y="0"/>
                </a:lnTo>
                <a:lnTo>
                  <a:pt x="3488627" y="7583972"/>
                </a:lnTo>
                <a:lnTo>
                  <a:pt x="0" y="75839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29114" y="5261682"/>
            <a:ext cx="3314199" cy="3192636"/>
          </a:xfrm>
          <a:custGeom>
            <a:avLst/>
            <a:gdLst/>
            <a:ahLst/>
            <a:cxnLst/>
            <a:rect l="l" t="t" r="r" b="b"/>
            <a:pathLst>
              <a:path w="4971299" h="4788954">
                <a:moveTo>
                  <a:pt x="0" y="0"/>
                </a:moveTo>
                <a:lnTo>
                  <a:pt x="4971299" y="0"/>
                </a:lnTo>
                <a:lnTo>
                  <a:pt x="4971299" y="4788954"/>
                </a:lnTo>
                <a:lnTo>
                  <a:pt x="0" y="47889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pic>
        <p:nvPicPr>
          <p:cNvPr id="17410" name="Picture 2" descr="Таинственное исчезновение Беатрис Уиллоуб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087" y="476230"/>
            <a:ext cx="3857652" cy="5879062"/>
          </a:xfrm>
          <a:prstGeom prst="rect">
            <a:avLst/>
          </a:prstGeom>
          <a:noFill/>
        </p:spPr>
      </p:pic>
      <p:sp>
        <p:nvSpPr>
          <p:cNvPr id="12" name="Freeform 2"/>
          <p:cNvSpPr/>
          <p:nvPr/>
        </p:nvSpPr>
        <p:spPr>
          <a:xfrm>
            <a:off x="4751851" y="1523987"/>
            <a:ext cx="7106815" cy="3524275"/>
          </a:xfrm>
          <a:custGeom>
            <a:avLst/>
            <a:gdLst/>
            <a:ahLst/>
            <a:cxnLst/>
            <a:rect l="l" t="t" r="r" b="b"/>
            <a:pathLst>
              <a:path w="11560516" h="7472154">
                <a:moveTo>
                  <a:pt x="0" y="0"/>
                </a:moveTo>
                <a:lnTo>
                  <a:pt x="11560516" y="0"/>
                </a:lnTo>
                <a:lnTo>
                  <a:pt x="11560516" y="7472154"/>
                </a:lnTo>
                <a:lnTo>
                  <a:pt x="0" y="74721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/>
          <p:cNvSpPr txBox="1"/>
          <p:nvPr/>
        </p:nvSpPr>
        <p:spPr>
          <a:xfrm>
            <a:off x="5333995" y="3047998"/>
            <a:ext cx="619129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3"/>
              </a:lnSpc>
            </a:pP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Шмидт, Г. З. Таинственное исчезновение Беатрис </a:t>
            </a:r>
            <a:r>
              <a:rPr lang="ru-RU" sz="3000" dirty="0" err="1">
                <a:solidFill>
                  <a:srgbClr val="543938"/>
                </a:solidFill>
                <a:latin typeface="Franklin Gothic Demi" pitchFamily="34" charset="0"/>
              </a:rPr>
              <a:t>Уиллоуби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</a:rPr>
              <a:t> / Г. З. Шмидт. </a:t>
            </a:r>
            <a:r>
              <a:rPr lang="ru-RU" sz="3000" dirty="0">
                <a:solidFill>
                  <a:srgbClr val="543938"/>
                </a:solidFill>
                <a:latin typeface="Franklin Gothic Demi" pitchFamily="34" charset="0"/>
                <a:sym typeface="Symbol"/>
              </a:rPr>
              <a:t> Москва : Эксмо, 2025.  224 с.</a:t>
            </a:r>
            <a:endParaRPr lang="en-US" sz="3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10239404" y="2143116"/>
            <a:ext cx="1050798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77"/>
              </a:lnSpc>
              <a:spcBef>
                <a:spcPct val="0"/>
              </a:spcBef>
            </a:pPr>
            <a:r>
              <a:rPr lang="ru-RU" sz="4000" dirty="0">
                <a:solidFill>
                  <a:srgbClr val="543938"/>
                </a:solidFill>
                <a:latin typeface="Franklin Gothic Demi" pitchFamily="34" charset="0"/>
              </a:rPr>
              <a:t>12+</a:t>
            </a:r>
            <a:endParaRPr lang="en-US" sz="4000" dirty="0">
              <a:solidFill>
                <a:srgbClr val="543938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-777459">
            <a:off x="4405096" y="5703295"/>
            <a:ext cx="2691246" cy="2309411"/>
          </a:xfrm>
          <a:custGeom>
            <a:avLst/>
            <a:gdLst/>
            <a:ahLst/>
            <a:cxnLst/>
            <a:rect l="l" t="t" r="r" b="b"/>
            <a:pathLst>
              <a:path w="4036869" h="3464116">
                <a:moveTo>
                  <a:pt x="0" y="0"/>
                </a:moveTo>
                <a:lnTo>
                  <a:pt x="4036869" y="0"/>
                </a:lnTo>
                <a:lnTo>
                  <a:pt x="4036869" y="3464116"/>
                </a:lnTo>
                <a:lnTo>
                  <a:pt x="0" y="346411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406664">
            <a:off x="-2541669" y="-558720"/>
            <a:ext cx="5083337" cy="6681275"/>
          </a:xfrm>
          <a:custGeom>
            <a:avLst/>
            <a:gdLst/>
            <a:ahLst/>
            <a:cxnLst/>
            <a:rect l="l" t="t" r="r" b="b"/>
            <a:pathLst>
              <a:path w="7625005" h="10021913">
                <a:moveTo>
                  <a:pt x="0" y="0"/>
                </a:moveTo>
                <a:lnTo>
                  <a:pt x="7625006" y="0"/>
                </a:lnTo>
                <a:lnTo>
                  <a:pt x="7625006" y="10021913"/>
                </a:lnTo>
                <a:lnTo>
                  <a:pt x="0" y="100219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34" name="TextBox 12"/>
          <p:cNvSpPr txBox="1"/>
          <p:nvPr/>
        </p:nvSpPr>
        <p:spPr>
          <a:xfrm>
            <a:off x="3190855" y="2333618"/>
            <a:ext cx="871543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ru-RU" sz="4800" dirty="0">
                <a:solidFill>
                  <a:srgbClr val="663300"/>
                </a:solidFill>
                <a:latin typeface="B52" pitchFamily="81" charset="0"/>
                <a:cs typeface="Arabic Typesetting" pitchFamily="66" charset="-78"/>
              </a:rPr>
              <a:t>Привалова Мария Андреевна</a:t>
            </a:r>
          </a:p>
          <a:p>
            <a:pPr algn="ctr" defTabSz="609630"/>
            <a:endParaRPr lang="ru-RU" sz="4800" dirty="0">
              <a:solidFill>
                <a:srgbClr val="663300"/>
              </a:solidFill>
              <a:latin typeface="B52" pitchFamily="81" charset="0"/>
              <a:cs typeface="Arabic Typesetting" pitchFamily="66" charset="-78"/>
            </a:endParaRPr>
          </a:p>
          <a:p>
            <a:pPr algn="ctr" defTabSz="609630"/>
            <a:r>
              <a:rPr lang="ru-RU" sz="3200" dirty="0">
                <a:solidFill>
                  <a:srgbClr val="663300"/>
                </a:solidFill>
                <a:latin typeface="B52" pitchFamily="81" charset="0"/>
                <a:cs typeface="Arabic Typesetting" pitchFamily="66" charset="-78"/>
              </a:rPr>
              <a:t>ведущий библиотекарь </a:t>
            </a:r>
          </a:p>
          <a:p>
            <a:pPr algn="ctr" defTabSz="609630"/>
            <a:r>
              <a:rPr lang="ru-RU" sz="3200" dirty="0">
                <a:solidFill>
                  <a:srgbClr val="663300"/>
                </a:solidFill>
                <a:latin typeface="B52" pitchFamily="81" charset="0"/>
                <a:cs typeface="Arabic Typesetting" pitchFamily="66" charset="-78"/>
              </a:rPr>
              <a:t>отдела обслуживания читателей-детей 11-16 лет </a:t>
            </a:r>
            <a:endParaRPr lang="en-US" sz="3200" dirty="0">
              <a:solidFill>
                <a:srgbClr val="663300"/>
              </a:solidFill>
              <a:latin typeface="B52" pitchFamily="81" charset="0"/>
              <a:cs typeface="Arabic Typesetting" pitchFamily="66" charset="-7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15897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23747F-9C8B-471B-AC0A-124CE3ACE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546" y="5921708"/>
            <a:ext cx="749873" cy="536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765B3-83F5-4D17-A022-965A0E8722C5}"/>
              </a:ext>
            </a:extLst>
          </p:cNvPr>
          <p:cNvSpPr txBox="1"/>
          <p:nvPr/>
        </p:nvSpPr>
        <p:spPr>
          <a:xfrm>
            <a:off x="2937621" y="64621"/>
            <a:ext cx="7509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итоги первого забега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Летнего книжного марафона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BC44E-2D61-4277-BE7B-5BFA817A018B}"/>
              </a:ext>
            </a:extLst>
          </p:cNvPr>
          <p:cNvSpPr txBox="1"/>
          <p:nvPr/>
        </p:nvSpPr>
        <p:spPr>
          <a:xfrm>
            <a:off x="4474344" y="1695835"/>
            <a:ext cx="619661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участников читали по тематическим б\ф спискам.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авторских работ, меньше плагиата.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качественных отзывов с глубокими рассуждениями и красивыми коллажами. Но встречались отзывы в одно-два предложения.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хорошие отзывы, их не мало, но без иллюстративного сопровождения, терялись баллы.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отзывы сопровождались только фото книжных обложек, взятых с интернета, балл снижался.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участники создавали отзывы не на сборники, а на отдельные сказки из них.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Участники-профессионалы читали не подростковую, а детскую литературу.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взрослые писали отзывы за детей и это угадывалось сразу.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Наблюдалась путаница с дистанциями.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первых числах июля будут подведены и опубликованы</a:t>
            </a:r>
          </a:p>
          <a:p>
            <a:r>
              <a:rPr lang="ru-RU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итоги первого забега Летнего книжного марафона.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052F5-B0A1-4B5A-AE88-1DC2884C72D2}"/>
              </a:ext>
            </a:extLst>
          </p:cNvPr>
          <p:cNvSpPr txBox="1"/>
          <p:nvPr/>
        </p:nvSpPr>
        <p:spPr>
          <a:xfrm>
            <a:off x="9960747" y="5949683"/>
            <a:ext cx="46962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324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15897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23747F-9C8B-471B-AC0A-124CE3ACE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546" y="5921708"/>
            <a:ext cx="749873" cy="536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5F357-F5CF-4508-B0E1-0F4615294EDD}"/>
              </a:ext>
            </a:extLst>
          </p:cNvPr>
          <p:cNvSpPr txBox="1"/>
          <p:nvPr/>
        </p:nvSpPr>
        <p:spPr>
          <a:xfrm>
            <a:off x="4864963" y="417250"/>
            <a:ext cx="4589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Встречаемся в ИЮЛЕ!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B11432-B405-4079-9F7A-6D44D32FFD9B}"/>
              </a:ext>
            </a:extLst>
          </p:cNvPr>
          <p:cNvSpPr/>
          <p:nvPr/>
        </p:nvSpPr>
        <p:spPr>
          <a:xfrm>
            <a:off x="4864963" y="4769675"/>
            <a:ext cx="60161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29 июня,  в 11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часов</a:t>
            </a:r>
          </a:p>
          <a:p>
            <a:pPr lvl="0" defTabSz="457200"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Rutube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 https://rutube.ru/channel/25504738/</a:t>
            </a:r>
          </a:p>
          <a:p>
            <a:pPr lvl="0" defTabSz="457200"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говорят вещи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 Летнему книжному марафону)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E0C79A-C78D-41D5-B2F4-EC918827F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240" y="1854801"/>
            <a:ext cx="3666477" cy="30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6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156099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2C42A1-2C3D-4884-AA4C-6B7D62902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5" t="1869" r="7326" b="4345"/>
          <a:stretch/>
        </p:blipFill>
        <p:spPr>
          <a:xfrm rot="21126532">
            <a:off x="4858315" y="1944976"/>
            <a:ext cx="2974638" cy="40139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29EC17-B54B-4FD8-B3D0-1BCA61EE5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147" y="1877846"/>
            <a:ext cx="2386567" cy="23865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C115-9D96-44F8-BFC3-666C001B3DB1}"/>
              </a:ext>
            </a:extLst>
          </p:cNvPr>
          <p:cNvSpPr txBox="1"/>
          <p:nvPr/>
        </p:nvSpPr>
        <p:spPr>
          <a:xfrm>
            <a:off x="8406115" y="4410371"/>
            <a:ext cx="1752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Юлия Весова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EC630C-AB97-479F-990F-551D4AF3C373}"/>
              </a:ext>
            </a:extLst>
          </p:cNvPr>
          <p:cNvSpPr/>
          <p:nvPr/>
        </p:nvSpPr>
        <p:spPr>
          <a:xfrm>
            <a:off x="7970225" y="4766714"/>
            <a:ext cx="27675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Весова, Юлия Владимировна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Бюро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находок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Юлия Весова; нарисовала Света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Овинова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 : Лимонад, 2024. - 52 с. : цв. ил. –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Текст: непосредственный.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195133-60F6-4A47-90CE-B852F065A0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67" t="1287" r="48931" b="7705"/>
          <a:stretch/>
        </p:blipFill>
        <p:spPr>
          <a:xfrm rot="20799087">
            <a:off x="281864" y="1944542"/>
            <a:ext cx="1765113" cy="23470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A03952-8236-40DF-A5CD-4C652855D2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450" t="5556" r="2745" b="5558"/>
          <a:stretch/>
        </p:blipFill>
        <p:spPr>
          <a:xfrm rot="762423">
            <a:off x="499721" y="4290373"/>
            <a:ext cx="1704440" cy="23794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A0A0EA-4762-4CEC-B9DD-2BFD03CA441A}"/>
              </a:ext>
            </a:extLst>
          </p:cNvPr>
          <p:cNvSpPr txBox="1"/>
          <p:nvPr/>
        </p:nvSpPr>
        <p:spPr>
          <a:xfrm>
            <a:off x="4532332" y="409374"/>
            <a:ext cx="620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Весова «Бюро находок»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2637B13-FAB6-4CD2-9D8E-624EE6CD78C7}"/>
              </a:ext>
            </a:extLst>
          </p:cNvPr>
          <p:cNvSpPr/>
          <p:nvPr/>
        </p:nvSpPr>
        <p:spPr>
          <a:xfrm>
            <a:off x="9647325" y="5923276"/>
            <a:ext cx="749873" cy="41105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10C01-3025-4DDB-ADDC-7C2910F3A0A2}"/>
              </a:ext>
            </a:extLst>
          </p:cNvPr>
          <p:cNvSpPr txBox="1"/>
          <p:nvPr/>
        </p:nvSpPr>
        <p:spPr>
          <a:xfrm>
            <a:off x="9850197" y="5923276"/>
            <a:ext cx="615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291435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280386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70C91E-063E-40AE-B213-1026EBFF3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2733">
            <a:off x="4833297" y="2087937"/>
            <a:ext cx="2848086" cy="40149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68D89D-34F2-4C68-B2B2-07E6D0148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127" y="1837853"/>
            <a:ext cx="1689906" cy="25100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60691-BD0B-4933-95A2-F52CB3ED6C33}"/>
              </a:ext>
            </a:extLst>
          </p:cNvPr>
          <p:cNvSpPr txBox="1"/>
          <p:nvPr/>
        </p:nvSpPr>
        <p:spPr>
          <a:xfrm>
            <a:off x="8028821" y="4379106"/>
            <a:ext cx="239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Анастасия Онишкова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AA2E2B-C246-4D20-84F7-67BE59C28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7553">
            <a:off x="218594" y="2036565"/>
            <a:ext cx="1702969" cy="22706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5B52CA-BB34-4BDA-9A94-FEA04B934C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52" t="4553" r="8001" b="50000"/>
          <a:stretch/>
        </p:blipFill>
        <p:spPr>
          <a:xfrm>
            <a:off x="162758" y="4501758"/>
            <a:ext cx="2810737" cy="20558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39E80F-4FB2-4BAA-844B-796154245921}"/>
              </a:ext>
            </a:extLst>
          </p:cNvPr>
          <p:cNvSpPr/>
          <p:nvPr/>
        </p:nvSpPr>
        <p:spPr>
          <a:xfrm>
            <a:off x="7728545" y="4605035"/>
            <a:ext cx="2859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Онишкова, Анастасия Михайловна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о пропавших пятнах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[весёлые истории в стихах о животных] / Анастасия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Онишкова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; нарисовала Анна Куликова. - Волгоград :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Амоза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Дети, 2024. - 32 с. : цв. ил. - 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Текст: непосредственный.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3C73A-679E-405D-9048-D5D3986ECAE9}"/>
              </a:ext>
            </a:extLst>
          </p:cNvPr>
          <p:cNvSpPr txBox="1"/>
          <p:nvPr/>
        </p:nvSpPr>
        <p:spPr>
          <a:xfrm>
            <a:off x="4398885" y="285716"/>
            <a:ext cx="515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Онишкова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«Дело о пропавших пятнах»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379B3B0-0A93-44CB-85E5-5575EB14EBA5}"/>
              </a:ext>
            </a:extLst>
          </p:cNvPr>
          <p:cNvSpPr/>
          <p:nvPr/>
        </p:nvSpPr>
        <p:spPr>
          <a:xfrm>
            <a:off x="9890609" y="5981074"/>
            <a:ext cx="749873" cy="41105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C7995-5DC7-4FA3-9BA6-ABBF88BD3F8D}"/>
              </a:ext>
            </a:extLst>
          </p:cNvPr>
          <p:cNvSpPr txBox="1"/>
          <p:nvPr/>
        </p:nvSpPr>
        <p:spPr>
          <a:xfrm>
            <a:off x="10075145" y="5965652"/>
            <a:ext cx="565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300786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02832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15897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23747F-9C8B-471B-AC0A-124CE3ACE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546" y="5921708"/>
            <a:ext cx="749873" cy="5364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E8DAE6-0D71-4F78-B43A-3113424880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19" r="12500"/>
          <a:stretch/>
        </p:blipFill>
        <p:spPr>
          <a:xfrm rot="246222">
            <a:off x="4756773" y="2147803"/>
            <a:ext cx="3048557" cy="40442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45C938-F2DE-44E4-987F-4A76FD35B3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17318" b="17528"/>
          <a:stretch/>
        </p:blipFill>
        <p:spPr>
          <a:xfrm rot="21284634">
            <a:off x="193451" y="1922259"/>
            <a:ext cx="1702313" cy="22769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C2C10-F2D4-46F8-A9AC-435F4749B1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255" r="50000" b="17665"/>
          <a:stretch/>
        </p:blipFill>
        <p:spPr>
          <a:xfrm rot="369038">
            <a:off x="782697" y="4092685"/>
            <a:ext cx="1985675" cy="25845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7278D1-F689-4CF6-A524-A9369C53AA19}"/>
              </a:ext>
            </a:extLst>
          </p:cNvPr>
          <p:cNvSpPr/>
          <p:nvPr/>
        </p:nvSpPr>
        <p:spPr>
          <a:xfrm>
            <a:off x="7723719" y="4415751"/>
            <a:ext cx="2902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Мальцева, Галина Анатольевна. Офелия начинает расследование. Загадочные исчезновения на ферме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Галина Мальцева ; иллюстрации Екатерины Путиловой. - Москва : Детская литература, 2025. - 64 с. : цв. ил. - (Хрюкающий детектив). – Текст: непосредственный.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D10888-C16A-4CD5-822F-BDA60B24D1A0}"/>
              </a:ext>
            </a:extLst>
          </p:cNvPr>
          <p:cNvSpPr/>
          <p:nvPr/>
        </p:nvSpPr>
        <p:spPr>
          <a:xfrm>
            <a:off x="8160642" y="3937591"/>
            <a:ext cx="2036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 Галина Мальцева</a:t>
            </a:r>
            <a:endParaRPr lang="ru-RU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744E72-1685-4A2F-A82D-C0E15238A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0642" y="1768540"/>
            <a:ext cx="1886647" cy="21696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1D63C-3027-4BA1-BB35-14539ACDD32E}"/>
              </a:ext>
            </a:extLst>
          </p:cNvPr>
          <p:cNvSpPr txBox="1"/>
          <p:nvPr/>
        </p:nvSpPr>
        <p:spPr>
          <a:xfrm>
            <a:off x="4146599" y="252188"/>
            <a:ext cx="5900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Мальцева 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«Офелия начинает расследование»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11365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24775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3721BA-4B02-4B1E-A24B-CD53156FFE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1" t="7695" r="3249" b="7088"/>
          <a:stretch/>
        </p:blipFill>
        <p:spPr>
          <a:xfrm rot="369415">
            <a:off x="343487" y="1882973"/>
            <a:ext cx="1588085" cy="22858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C8F62-36ED-4802-810C-0694A25290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02" r="17573"/>
          <a:stretch/>
        </p:blipFill>
        <p:spPr>
          <a:xfrm rot="267280">
            <a:off x="4901074" y="2159027"/>
            <a:ext cx="2574525" cy="39111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43B6C2-DFBF-41E3-8437-51FFFF7B4C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5" t="5247" r="5375" b="4927"/>
          <a:stretch/>
        </p:blipFill>
        <p:spPr>
          <a:xfrm rot="21123124">
            <a:off x="603080" y="3987636"/>
            <a:ext cx="1849139" cy="26753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713441-1F38-488B-9A2F-9213D3A87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192" y="1804404"/>
            <a:ext cx="1633229" cy="26262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E09B2-5341-47A4-9E45-09DB45B1A591}"/>
              </a:ext>
            </a:extLst>
          </p:cNvPr>
          <p:cNvSpPr txBox="1"/>
          <p:nvPr/>
        </p:nvSpPr>
        <p:spPr>
          <a:xfrm>
            <a:off x="7924841" y="4465495"/>
            <a:ext cx="2340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Евгения Малинкина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43829F-E526-42C2-B4D8-438EA24181FC}"/>
              </a:ext>
            </a:extLst>
          </p:cNvPr>
          <p:cNvSpPr/>
          <p:nvPr/>
        </p:nvSpPr>
        <p:spPr>
          <a:xfrm>
            <a:off x="7411394" y="4752535"/>
            <a:ext cx="31841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Малинкина, Евгения Владимировна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Школьный бутерброд кота Страуса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Евгения Малинкина ; [иллюстрации А.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 - Москва : Издательский Дом Мещерякова, 2025. - 128 с. : цв. ил. - (Детектив с хвостом). – Текст: непосредственный.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12D3169-5817-4C48-8BFD-1C152CE64B69}"/>
              </a:ext>
            </a:extLst>
          </p:cNvPr>
          <p:cNvSpPr/>
          <p:nvPr/>
        </p:nvSpPr>
        <p:spPr>
          <a:xfrm>
            <a:off x="9916357" y="5930283"/>
            <a:ext cx="736847" cy="44753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6+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CE15B-3D1E-43C0-B917-074E88FB3C25}"/>
              </a:ext>
            </a:extLst>
          </p:cNvPr>
          <p:cNvSpPr txBox="1"/>
          <p:nvPr/>
        </p:nvSpPr>
        <p:spPr>
          <a:xfrm>
            <a:off x="4358936" y="235945"/>
            <a:ext cx="5060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Малинкина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бутерброд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Кота Страуса»</a:t>
            </a:r>
          </a:p>
        </p:txBody>
      </p:sp>
    </p:spTree>
    <p:extLst>
      <p:ext uri="{BB962C8B-B14F-4D97-AF65-F5344CB8AC3E}">
        <p14:creationId xmlns:p14="http://schemas.microsoft.com/office/powerpoint/2010/main" val="407273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880747" y="156098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86918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3DAF0C-2844-43FC-B63A-9C6B240B2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7777">
            <a:off x="4820350" y="2154547"/>
            <a:ext cx="2836111" cy="38784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1C25A3-540D-4E2B-A3B9-390D3D035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8" r="16750" b="-818"/>
          <a:stretch/>
        </p:blipFill>
        <p:spPr>
          <a:xfrm>
            <a:off x="7978470" y="1792581"/>
            <a:ext cx="2204217" cy="19842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8BC7F-8AB8-4CDB-91B7-ABE95F53BF19}"/>
              </a:ext>
            </a:extLst>
          </p:cNvPr>
          <p:cNvSpPr txBox="1"/>
          <p:nvPr/>
        </p:nvSpPr>
        <p:spPr>
          <a:xfrm>
            <a:off x="8049492" y="3785991"/>
            <a:ext cx="2133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Юлия Симбирская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C278EE-6A37-41F7-ABF1-F1A6B0490E54}"/>
              </a:ext>
            </a:extLst>
          </p:cNvPr>
          <p:cNvSpPr/>
          <p:nvPr/>
        </p:nvSpPr>
        <p:spPr>
          <a:xfrm>
            <a:off x="7898572" y="4263205"/>
            <a:ext cx="253269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Симбирская, Юлия Станиславовна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шпионов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Хамелеона Незаметного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Юлия Симбирская ; художница Мария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Некрут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 : Абрикобукс, 2025. - 192 с. : цв. ил. - (Усы, лапы, хвост). - 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Текст: непосредственный.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5B16DE-FFD1-4EF8-831B-23FC55661F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3" r="12446"/>
          <a:stretch/>
        </p:blipFill>
        <p:spPr>
          <a:xfrm>
            <a:off x="314506" y="4553296"/>
            <a:ext cx="2386321" cy="20536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5AC2F-FC86-4493-9A75-B8B39EC8B6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15204">
            <a:off x="244271" y="2270663"/>
            <a:ext cx="2119371" cy="20489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C284E5-3F7D-4A82-A5E6-992F202AE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8581" y="5875114"/>
            <a:ext cx="749873" cy="536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C26699-832E-433E-BB2C-1A2E7EEEB901}"/>
              </a:ext>
            </a:extLst>
          </p:cNvPr>
          <p:cNvSpPr txBox="1"/>
          <p:nvPr/>
        </p:nvSpPr>
        <p:spPr>
          <a:xfrm>
            <a:off x="4258643" y="83005"/>
            <a:ext cx="5116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Симбирская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шпионов Хамелеона Незаметнова» </a:t>
            </a:r>
          </a:p>
        </p:txBody>
      </p:sp>
    </p:spTree>
    <p:extLst>
      <p:ext uri="{BB962C8B-B14F-4D97-AF65-F5344CB8AC3E}">
        <p14:creationId xmlns:p14="http://schemas.microsoft.com/office/powerpoint/2010/main" val="29863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26454" y="156099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15897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23747F-9C8B-471B-AC0A-124CE3ACE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546" y="5921708"/>
            <a:ext cx="749873" cy="536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60DD0A-C46A-47D2-864E-CD560065F79E}"/>
              </a:ext>
            </a:extLst>
          </p:cNvPr>
          <p:cNvSpPr txBox="1"/>
          <p:nvPr/>
        </p:nvSpPr>
        <p:spPr>
          <a:xfrm>
            <a:off x="4415162" y="182430"/>
            <a:ext cx="5850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Лилия Кандыбович 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«Тайна шоколадной фабрики»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BF0B35-A43E-407C-B92E-423C5A522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6629">
            <a:off x="4826107" y="2177059"/>
            <a:ext cx="2685241" cy="37687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104EB5-3141-4E32-AD4D-3D301AA6A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946" y="1954875"/>
            <a:ext cx="1719607" cy="24037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3C2177-9920-4C1F-8751-DE35569A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12228">
            <a:off x="205354" y="2014510"/>
            <a:ext cx="1678506" cy="23661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B7F970-CE82-4B7C-98FB-E650A97790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701"/>
          <a:stretch/>
        </p:blipFill>
        <p:spPr>
          <a:xfrm rot="454277">
            <a:off x="603661" y="4417375"/>
            <a:ext cx="1621073" cy="22517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827F16-8328-4CF0-BFCA-6C67C7DCEC0A}"/>
              </a:ext>
            </a:extLst>
          </p:cNvPr>
          <p:cNvSpPr/>
          <p:nvPr/>
        </p:nvSpPr>
        <p:spPr>
          <a:xfrm>
            <a:off x="7486692" y="4518163"/>
            <a:ext cx="3302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Кандыбович, Лилия Викторовна. Тайна шоколадной фабрики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Лилия Кандыбович ; [иллюстрации Александры Морозовой]. - Ростов-на-Дону : Феникс : Феникс-Премьер, 2025. - 136 с. : цв. ил. - (Детский детектив). – Текст: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324980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B03C06E9-CA85-4491-80EA-C21AE33F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" t="4983" r="1384" b="13769"/>
          <a:stretch/>
        </p:blipFill>
        <p:spPr bwMode="auto">
          <a:xfrm>
            <a:off x="1939443" y="0"/>
            <a:ext cx="10102788" cy="6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2F0A7-FE8D-4B18-AE2D-37DF986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58" y="315897"/>
            <a:ext cx="1989892" cy="1405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9F7DF-52FA-4BB7-B4C7-962FCD6FB74D}"/>
              </a:ext>
            </a:extLst>
          </p:cNvPr>
          <p:cNvSpPr txBox="1"/>
          <p:nvPr/>
        </p:nvSpPr>
        <p:spPr>
          <a:xfrm>
            <a:off x="162758" y="1926454"/>
            <a:ext cx="161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5F357-F5CF-4508-B0E1-0F4615294EDD}"/>
              </a:ext>
            </a:extLst>
          </p:cNvPr>
          <p:cNvSpPr txBox="1"/>
          <p:nvPr/>
        </p:nvSpPr>
        <p:spPr>
          <a:xfrm>
            <a:off x="4864963" y="417250"/>
            <a:ext cx="4589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ещё по теме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BA5022-EBE6-4058-9C0B-03B03C3F8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356" y="1806533"/>
            <a:ext cx="1402818" cy="19775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7C487C-CDD3-42DB-A6D4-653E44BC8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094" y="1802873"/>
            <a:ext cx="1495425" cy="19812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719695-4819-46C8-9DAB-5715F8F5C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870" y="1802873"/>
            <a:ext cx="1307592" cy="19812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46C3EC-F909-4EEB-AC55-47A120E4B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670" y="4043928"/>
            <a:ext cx="1402818" cy="20103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E0B545-6CDA-43F9-A150-D5C021102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004" y="4043928"/>
            <a:ext cx="1461666" cy="20150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501532-E580-4BC5-9D69-ABB384D34B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6032" y="4058517"/>
            <a:ext cx="1324448" cy="19812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BE9737-C21C-42FB-B7C0-AF29B8D2D8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744" y="1773242"/>
            <a:ext cx="1340023" cy="19775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CAEA9B-94F0-4C55-853E-A669E8A19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0251" y="4058517"/>
            <a:ext cx="1587748" cy="21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57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804</Words>
  <Application>Microsoft Office PowerPoint</Application>
  <PresentationFormat>Широкоэкранный</PresentationFormat>
  <Paragraphs>104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Batang</vt:lpstr>
      <vt:lpstr>Arial</vt:lpstr>
      <vt:lpstr>B52</vt:lpstr>
      <vt:lpstr>Calibri</vt:lpstr>
      <vt:lpstr>Calibri Light</vt:lpstr>
      <vt:lpstr>Franklin Gothic Demi</vt:lpstr>
      <vt:lpstr>Frunchy Sage Bold</vt:lpstr>
      <vt:lpstr>Times New Roman</vt:lpstr>
      <vt:lpstr>Wingdings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Детективные истории. Фантастика и фэнтези. Увлекательно и с пользой</dc:title>
  <dc:creator>User</dc:creator>
  <cp:lastModifiedBy>User</cp:lastModifiedBy>
  <cp:revision>55</cp:revision>
  <cp:lastPrinted>2026-06-26T11:01:16Z</cp:lastPrinted>
  <dcterms:created xsi:type="dcterms:W3CDTF">2026-06-13T04:57:27Z</dcterms:created>
  <dcterms:modified xsi:type="dcterms:W3CDTF">2026-06-29T02:19:39Z</dcterms:modified>
</cp:coreProperties>
</file>